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1"/>
  </p:notesMasterIdLst>
  <p:sldIdLst>
    <p:sldId id="256" r:id="rId2"/>
    <p:sldId id="788" r:id="rId3"/>
    <p:sldId id="861" r:id="rId4"/>
    <p:sldId id="863" r:id="rId5"/>
    <p:sldId id="862" r:id="rId6"/>
    <p:sldId id="864" r:id="rId7"/>
    <p:sldId id="865" r:id="rId8"/>
    <p:sldId id="866" r:id="rId9"/>
    <p:sldId id="352" r:id="rId10"/>
  </p:sldIdLst>
  <p:sldSz cx="9144000" cy="5143500" type="screen16x9"/>
  <p:notesSz cx="6858000" cy="9144000"/>
  <p:embeddedFontLst>
    <p:embeddedFont>
      <p:font typeface="Barlow" panose="00000500000000000000" pitchFamily="2"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000"/>
    <a:srgbClr val="010A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97825DD-169F-43E0-9717-CB06DDB8D8BC}">
  <a:tblStyle styleId="{F97825DD-169F-43E0-9717-CB06DDB8D8B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4660"/>
  </p:normalViewPr>
  <p:slideViewPr>
    <p:cSldViewPr snapToGrid="0">
      <p:cViewPr>
        <p:scale>
          <a:sx n="120" d="100"/>
          <a:sy n="120" d="100"/>
        </p:scale>
        <p:origin x="1302" y="408"/>
      </p:cViewPr>
      <p:guideLst/>
    </p:cSldViewPr>
  </p:slideViewPr>
  <p:notesTextViewPr>
    <p:cViewPr>
      <p:scale>
        <a:sx n="1" d="1"/>
        <a:sy n="1" d="1"/>
      </p:scale>
      <p:origin x="0" y="0"/>
    </p:cViewPr>
  </p:notesTextViewPr>
  <p:sorterViewPr>
    <p:cViewPr>
      <p:scale>
        <a:sx n="100" d="100"/>
        <a:sy n="100" d="100"/>
      </p:scale>
      <p:origin x="0" y="-1255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9964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6503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7677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9896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716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8587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8629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492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872900" y="-75"/>
            <a:ext cx="1271100" cy="51435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241225" y="1310875"/>
            <a:ext cx="6509100" cy="25218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2710225" y="1310850"/>
            <a:ext cx="5476800" cy="2521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p:nvPr/>
        </p:nvSpPr>
        <p:spPr>
          <a:xfrm>
            <a:off x="3047925" y="-75"/>
            <a:ext cx="6096000" cy="51435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2241225" y="1770000"/>
            <a:ext cx="6509100" cy="16035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ctrTitle"/>
          </p:nvPr>
        </p:nvSpPr>
        <p:spPr>
          <a:xfrm>
            <a:off x="2935400" y="1846200"/>
            <a:ext cx="5814900" cy="910800"/>
          </a:xfrm>
          <a:prstGeom prst="rect">
            <a:avLst/>
          </a:prstGeom>
        </p:spPr>
        <p:txBody>
          <a:bodyPr spcFirstLastPara="1" wrap="square" lIns="91425" tIns="91425" rIns="91425" bIns="91425" anchor="b" anchorCtr="0"/>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7" name="Google Shape;17;p3"/>
          <p:cNvSpPr txBox="1">
            <a:spLocks noGrp="1"/>
          </p:cNvSpPr>
          <p:nvPr>
            <p:ph type="subTitle" idx="1"/>
          </p:nvPr>
        </p:nvSpPr>
        <p:spPr>
          <a:xfrm>
            <a:off x="2935400" y="2604625"/>
            <a:ext cx="5814900" cy="4518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5"/>
        <p:cNvGrpSpPr/>
        <p:nvPr/>
      </p:nvGrpSpPr>
      <p:grpSpPr>
        <a:xfrm>
          <a:off x="0" y="0"/>
          <a:ext cx="0" cy="0"/>
          <a:chOff x="0" y="0"/>
          <a:chExt cx="0" cy="0"/>
        </a:xfrm>
      </p:grpSpPr>
      <p:sp>
        <p:nvSpPr>
          <p:cNvPr id="26" name="Google Shape;26;p5"/>
          <p:cNvSpPr/>
          <p:nvPr/>
        </p:nvSpPr>
        <p:spPr>
          <a:xfrm>
            <a:off x="1271100" y="-75"/>
            <a:ext cx="7872900" cy="51435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p:nvPr/>
        </p:nvSpPr>
        <p:spPr>
          <a:xfrm>
            <a:off x="8750300" y="4356125"/>
            <a:ext cx="393600" cy="3936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p:nvPr/>
        </p:nvSpPr>
        <p:spPr>
          <a:xfrm>
            <a:off x="877500" y="393525"/>
            <a:ext cx="7872900" cy="8067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0" name="Google Shape;30;p5"/>
          <p:cNvSpPr txBox="1">
            <a:spLocks noGrp="1"/>
          </p:cNvSpPr>
          <p:nvPr>
            <p:ph type="body" idx="1"/>
          </p:nvPr>
        </p:nvSpPr>
        <p:spPr>
          <a:xfrm>
            <a:off x="1556331" y="1349141"/>
            <a:ext cx="7085700" cy="2938500"/>
          </a:xfrm>
          <a:prstGeom prst="rect">
            <a:avLst/>
          </a:prstGeom>
        </p:spPr>
        <p:txBody>
          <a:bodyPr spcFirstLastPara="1" wrap="square" lIns="91425" tIns="91425" rIns="91425" bIns="91425" anchor="t" anchorCtr="0"/>
          <a:lstStyle>
            <a:lvl1pPr marL="457200" lvl="0" indent="-393700">
              <a:spcBef>
                <a:spcPts val="600"/>
              </a:spcBef>
              <a:spcAft>
                <a:spcPts val="0"/>
              </a:spcAft>
              <a:buSzPts val="2600"/>
              <a:buChar char="▪"/>
              <a:defRPr/>
            </a:lvl1pPr>
            <a:lvl2pPr marL="914400" lvl="1" indent="-393700">
              <a:spcBef>
                <a:spcPts val="0"/>
              </a:spcBef>
              <a:spcAft>
                <a:spcPts val="0"/>
              </a:spcAft>
              <a:buSzPts val="2600"/>
              <a:buChar char="▫"/>
              <a:defRPr/>
            </a:lvl2pPr>
            <a:lvl3pPr marL="1371600" lvl="2" indent="-393700">
              <a:spcBef>
                <a:spcPts val="0"/>
              </a:spcBef>
              <a:spcAft>
                <a:spcPts val="0"/>
              </a:spcAft>
              <a:buSzPts val="2600"/>
              <a:buChar char="▫"/>
              <a:defRPr/>
            </a:lvl3pPr>
            <a:lvl4pPr marL="1828800" lvl="3" indent="-393700">
              <a:spcBef>
                <a:spcPts val="0"/>
              </a:spcBef>
              <a:spcAft>
                <a:spcPts val="0"/>
              </a:spcAft>
              <a:buSzPts val="2600"/>
              <a:buChar char="▫"/>
              <a:defRPr/>
            </a:lvl4pPr>
            <a:lvl5pPr marL="2286000" lvl="4" indent="-393700">
              <a:spcBef>
                <a:spcPts val="0"/>
              </a:spcBef>
              <a:spcAft>
                <a:spcPts val="0"/>
              </a:spcAft>
              <a:buSzPts val="2600"/>
              <a:buChar char="○"/>
              <a:defRPr/>
            </a:lvl5pPr>
            <a:lvl6pPr marL="2743200" lvl="5" indent="-393700">
              <a:spcBef>
                <a:spcPts val="0"/>
              </a:spcBef>
              <a:spcAft>
                <a:spcPts val="0"/>
              </a:spcAft>
              <a:buSzPts val="2600"/>
              <a:buChar char="■"/>
              <a:defRPr/>
            </a:lvl6pPr>
            <a:lvl7pPr marL="3200400" lvl="6" indent="-393700">
              <a:spcBef>
                <a:spcPts val="0"/>
              </a:spcBef>
              <a:spcAft>
                <a:spcPts val="0"/>
              </a:spcAft>
              <a:buSzPts val="2600"/>
              <a:buChar char="●"/>
              <a:defRPr/>
            </a:lvl7pPr>
            <a:lvl8pPr marL="3657600" lvl="7" indent="-393700">
              <a:spcBef>
                <a:spcPts val="0"/>
              </a:spcBef>
              <a:spcAft>
                <a:spcPts val="0"/>
              </a:spcAft>
              <a:buSzPts val="2600"/>
              <a:buChar char="○"/>
              <a:defRPr/>
            </a:lvl8pPr>
            <a:lvl9pPr marL="4114800" lvl="8" indent="-393700">
              <a:spcBef>
                <a:spcPts val="0"/>
              </a:spcBef>
              <a:spcAft>
                <a:spcPts val="0"/>
              </a:spcAft>
              <a:buSzPts val="2600"/>
              <a:buChar char="■"/>
              <a:defRPr/>
            </a:lvl9pPr>
          </a:lstStyle>
          <a:p>
            <a:endParaRPr/>
          </a:p>
        </p:txBody>
      </p:sp>
      <p:sp>
        <p:nvSpPr>
          <p:cNvPr id="31" name="Google Shape;31;p5"/>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
        <p:nvSpPr>
          <p:cNvPr id="32" name="Google Shape;32;p5"/>
          <p:cNvSpPr/>
          <p:nvPr/>
        </p:nvSpPr>
        <p:spPr>
          <a:xfrm>
            <a:off x="7943750" y="393425"/>
            <a:ext cx="806700" cy="806700"/>
          </a:xfrm>
          <a:prstGeom prst="rect">
            <a:avLst/>
          </a:prstGeom>
          <a:solidFill>
            <a:srgbClr val="FFFFFF">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82200" y="393475"/>
            <a:ext cx="6739500" cy="806700"/>
          </a:xfrm>
          <a:prstGeom prst="rect">
            <a:avLst/>
          </a:prstGeom>
          <a:noFill/>
          <a:ln>
            <a:noFill/>
          </a:ln>
        </p:spPr>
        <p:txBody>
          <a:bodyPr spcFirstLastPara="1" wrap="square" lIns="91425" tIns="91425" rIns="91425" bIns="91425" anchor="ctr" anchorCtr="0"/>
          <a:lstStyle>
            <a:lvl1pPr lvl="0">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1pPr>
            <a:lvl2pPr lvl="1">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2pPr>
            <a:lvl3pPr lvl="2">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3pPr>
            <a:lvl4pPr lvl="3">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4pPr>
            <a:lvl5pPr lvl="4">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5pPr>
            <a:lvl6pPr lvl="5">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6pPr>
            <a:lvl7pPr lvl="6">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7pPr>
            <a:lvl8pPr lvl="7">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8pPr>
            <a:lvl9pPr lvl="8">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9pPr>
          </a:lstStyle>
          <a:p>
            <a:endParaRPr/>
          </a:p>
        </p:txBody>
      </p:sp>
      <p:sp>
        <p:nvSpPr>
          <p:cNvPr id="7" name="Google Shape;7;p1"/>
          <p:cNvSpPr txBox="1">
            <a:spLocks noGrp="1"/>
          </p:cNvSpPr>
          <p:nvPr>
            <p:ph type="body" idx="1"/>
          </p:nvPr>
        </p:nvSpPr>
        <p:spPr>
          <a:xfrm>
            <a:off x="1556331" y="1349141"/>
            <a:ext cx="7085700" cy="2938500"/>
          </a:xfrm>
          <a:prstGeom prst="rect">
            <a:avLst/>
          </a:prstGeom>
          <a:noFill/>
          <a:ln>
            <a:noFill/>
          </a:ln>
        </p:spPr>
        <p:txBody>
          <a:bodyPr spcFirstLastPara="1" wrap="square" lIns="91425" tIns="91425" rIns="91425" bIns="91425" anchor="t" anchorCtr="0"/>
          <a:lstStyle>
            <a:lvl1pPr marL="457200" lvl="0" indent="-393700">
              <a:spcBef>
                <a:spcPts val="600"/>
              </a:spcBef>
              <a:spcAft>
                <a:spcPts val="0"/>
              </a:spcAft>
              <a:buClr>
                <a:srgbClr val="D9D9D9"/>
              </a:buClr>
              <a:buSzPts val="2600"/>
              <a:buFont typeface="Barlow"/>
              <a:buChar char="▪"/>
              <a:defRPr sz="2600">
                <a:solidFill>
                  <a:srgbClr val="434343"/>
                </a:solidFill>
                <a:latin typeface="Barlow"/>
                <a:ea typeface="Barlow"/>
                <a:cs typeface="Barlow"/>
                <a:sym typeface="Barlow"/>
              </a:defRPr>
            </a:lvl1pPr>
            <a:lvl2pPr marL="914400" lvl="1"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2pPr>
            <a:lvl3pPr marL="1371600" lvl="2"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3pPr>
            <a:lvl4pPr marL="1828800" lvl="3"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4pPr>
            <a:lvl5pPr marL="2286000" lvl="4"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5pPr>
            <a:lvl6pPr marL="2743200" lvl="5"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6pPr>
            <a:lvl7pPr marL="3200400" lvl="6"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7pPr>
            <a:lvl8pPr marL="3657600" lvl="7"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8pPr>
            <a:lvl9pPr marL="4114800" lvl="8"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9pPr>
          </a:lstStyle>
          <a:p>
            <a:endParaRPr/>
          </a:p>
        </p:txBody>
      </p:sp>
      <p:sp>
        <p:nvSpPr>
          <p:cNvPr id="8" name="Google Shape;8;p1"/>
          <p:cNvSpPr txBox="1">
            <a:spLocks noGrp="1"/>
          </p:cNvSpPr>
          <p:nvPr>
            <p:ph type="sldNum" idx="12"/>
          </p:nvPr>
        </p:nvSpPr>
        <p:spPr>
          <a:xfrm>
            <a:off x="8750400" y="4356225"/>
            <a:ext cx="393600" cy="393600"/>
          </a:xfrm>
          <a:prstGeom prst="rect">
            <a:avLst/>
          </a:prstGeom>
          <a:noFill/>
          <a:ln>
            <a:noFill/>
          </a:ln>
        </p:spPr>
        <p:txBody>
          <a:bodyPr spcFirstLastPara="1" wrap="square" lIns="91425" tIns="91425" rIns="91425" bIns="91425" anchor="ctr" anchorCtr="0">
            <a:noAutofit/>
          </a:bodyPr>
          <a:lstStyle>
            <a:lvl1pPr lvl="0" algn="ctr">
              <a:buNone/>
              <a:defRPr sz="1200" b="1">
                <a:solidFill>
                  <a:srgbClr val="FFFFFF"/>
                </a:solidFill>
                <a:latin typeface="Barlow"/>
                <a:ea typeface="Barlow"/>
                <a:cs typeface="Barlow"/>
                <a:sym typeface="Barlow"/>
              </a:defRPr>
            </a:lvl1pPr>
            <a:lvl2pPr lvl="1" algn="ctr">
              <a:buNone/>
              <a:defRPr sz="1200" b="1">
                <a:solidFill>
                  <a:srgbClr val="FFFFFF"/>
                </a:solidFill>
                <a:latin typeface="Barlow"/>
                <a:ea typeface="Barlow"/>
                <a:cs typeface="Barlow"/>
                <a:sym typeface="Barlow"/>
              </a:defRPr>
            </a:lvl2pPr>
            <a:lvl3pPr lvl="2" algn="ctr">
              <a:buNone/>
              <a:defRPr sz="1200" b="1">
                <a:solidFill>
                  <a:srgbClr val="FFFFFF"/>
                </a:solidFill>
                <a:latin typeface="Barlow"/>
                <a:ea typeface="Barlow"/>
                <a:cs typeface="Barlow"/>
                <a:sym typeface="Barlow"/>
              </a:defRPr>
            </a:lvl3pPr>
            <a:lvl4pPr lvl="3" algn="ctr">
              <a:buNone/>
              <a:defRPr sz="1200" b="1">
                <a:solidFill>
                  <a:srgbClr val="FFFFFF"/>
                </a:solidFill>
                <a:latin typeface="Barlow"/>
                <a:ea typeface="Barlow"/>
                <a:cs typeface="Barlow"/>
                <a:sym typeface="Barlow"/>
              </a:defRPr>
            </a:lvl4pPr>
            <a:lvl5pPr lvl="4" algn="ctr">
              <a:buNone/>
              <a:defRPr sz="1200" b="1">
                <a:solidFill>
                  <a:srgbClr val="FFFFFF"/>
                </a:solidFill>
                <a:latin typeface="Barlow"/>
                <a:ea typeface="Barlow"/>
                <a:cs typeface="Barlow"/>
                <a:sym typeface="Barlow"/>
              </a:defRPr>
            </a:lvl5pPr>
            <a:lvl6pPr lvl="5" algn="ctr">
              <a:buNone/>
              <a:defRPr sz="1200" b="1">
                <a:solidFill>
                  <a:srgbClr val="FFFFFF"/>
                </a:solidFill>
                <a:latin typeface="Barlow"/>
                <a:ea typeface="Barlow"/>
                <a:cs typeface="Barlow"/>
                <a:sym typeface="Barlow"/>
              </a:defRPr>
            </a:lvl6pPr>
            <a:lvl7pPr lvl="6" algn="ctr">
              <a:buNone/>
              <a:defRPr sz="1200" b="1">
                <a:solidFill>
                  <a:srgbClr val="FFFFFF"/>
                </a:solidFill>
                <a:latin typeface="Barlow"/>
                <a:ea typeface="Barlow"/>
                <a:cs typeface="Barlow"/>
                <a:sym typeface="Barlow"/>
              </a:defRPr>
            </a:lvl7pPr>
            <a:lvl8pPr lvl="7" algn="ctr">
              <a:buNone/>
              <a:defRPr sz="1200" b="1">
                <a:solidFill>
                  <a:srgbClr val="FFFFFF"/>
                </a:solidFill>
                <a:latin typeface="Barlow"/>
                <a:ea typeface="Barlow"/>
                <a:cs typeface="Barlow"/>
                <a:sym typeface="Barlow"/>
              </a:defRPr>
            </a:lvl8pPr>
            <a:lvl9pPr lvl="8" algn="ctr">
              <a:buNone/>
              <a:defRPr sz="1200" b="1">
                <a:solidFill>
                  <a:srgbClr val="FFFFFF"/>
                </a:solidFill>
                <a:latin typeface="Barlow"/>
                <a:ea typeface="Barlow"/>
                <a:cs typeface="Barlow"/>
                <a:sym typeface="Barlow"/>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fiebigarch.com/" TargetMode="Externa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ctrTitle"/>
          </p:nvPr>
        </p:nvSpPr>
        <p:spPr>
          <a:xfrm>
            <a:off x="2627154" y="670539"/>
            <a:ext cx="5869145" cy="2813548"/>
          </a:xfrm>
          <a:prstGeom prst="rect">
            <a:avLst/>
          </a:prstGeom>
        </p:spPr>
        <p:txBody>
          <a:bodyPr spcFirstLastPara="1" wrap="square" lIns="91425" tIns="91425" rIns="91425" bIns="91425" anchor="ctr" anchorCtr="0">
            <a:noAutofit/>
          </a:bodyPr>
          <a:lstStyle/>
          <a:p>
            <a:pPr lvl="0" algn="ctr"/>
            <a:r>
              <a:rPr lang="en-US" sz="3200" dirty="0">
                <a:solidFill>
                  <a:schemeClr val="tx1"/>
                </a:solidFill>
              </a:rPr>
              <a:t>Calculating Occupant Load: Gross v. Net Floor Areas</a:t>
            </a:r>
            <a:endParaRPr sz="3200" dirty="0"/>
          </a:p>
        </p:txBody>
      </p:sp>
      <p:sp>
        <p:nvSpPr>
          <p:cNvPr id="2" name="Rectangle 1">
            <a:extLst>
              <a:ext uri="{FF2B5EF4-FFF2-40B4-BE49-F238E27FC236}">
                <a16:creationId xmlns:a16="http://schemas.microsoft.com/office/drawing/2014/main" id="{20A78C43-013F-4DC8-B97A-CDB2BEFBDA20}"/>
              </a:ext>
            </a:extLst>
          </p:cNvPr>
          <p:cNvSpPr/>
          <p:nvPr/>
        </p:nvSpPr>
        <p:spPr>
          <a:xfrm>
            <a:off x="2627155" y="2823449"/>
            <a:ext cx="6114613" cy="307777"/>
          </a:xfrm>
          <a:prstGeom prst="rect">
            <a:avLst/>
          </a:prstGeom>
        </p:spPr>
        <p:txBody>
          <a:bodyPr wrap="square">
            <a:spAutoFit/>
          </a:bodyPr>
          <a:lstStyle/>
          <a:p>
            <a:r>
              <a:rPr lang="en-US" dirty="0"/>
              <a:t>Presented by: Michael Fiebig, RA, AIA, NCARB, LEED GA, CFPS, CEP</a:t>
            </a:r>
          </a:p>
        </p:txBody>
      </p:sp>
      <p:pic>
        <p:nvPicPr>
          <p:cNvPr id="7" name="Picture 6" descr="A drawing of a person&#10;&#10;Description automatically generated">
            <a:extLst>
              <a:ext uri="{FF2B5EF4-FFF2-40B4-BE49-F238E27FC236}">
                <a16:creationId xmlns:a16="http://schemas.microsoft.com/office/drawing/2014/main" id="{7E7D621E-8C0F-45D5-BE52-401DE00644F2}"/>
              </a:ext>
            </a:extLst>
          </p:cNvPr>
          <p:cNvPicPr>
            <a:picLocks noChangeAspect="1"/>
          </p:cNvPicPr>
          <p:nvPr/>
        </p:nvPicPr>
        <p:blipFill>
          <a:blip r:embed="rId3"/>
          <a:stretch>
            <a:fillRect/>
          </a:stretch>
        </p:blipFill>
        <p:spPr>
          <a:xfrm>
            <a:off x="3896833" y="3131226"/>
            <a:ext cx="3346656" cy="52403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Occupant Load</a:t>
            </a:r>
            <a:endParaRPr dirty="0"/>
          </a:p>
        </p:txBody>
      </p:sp>
      <p:sp>
        <p:nvSpPr>
          <p:cNvPr id="100" name="Google Shape;100;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a:t>
            </a:fld>
            <a:endParaRPr/>
          </a:p>
        </p:txBody>
      </p:sp>
      <p:sp>
        <p:nvSpPr>
          <p:cNvPr id="14" name="TextBox 13">
            <a:extLst>
              <a:ext uri="{FF2B5EF4-FFF2-40B4-BE49-F238E27FC236}">
                <a16:creationId xmlns:a16="http://schemas.microsoft.com/office/drawing/2014/main" id="{619D751E-3BC7-4F81-8985-5AA41D1CE26E}"/>
              </a:ext>
            </a:extLst>
          </p:cNvPr>
          <p:cNvSpPr txBox="1"/>
          <p:nvPr/>
        </p:nvSpPr>
        <p:spPr>
          <a:xfrm>
            <a:off x="1465729" y="1290917"/>
            <a:ext cx="5738636" cy="3693319"/>
          </a:xfrm>
          <a:prstGeom prst="rect">
            <a:avLst/>
          </a:prstGeom>
          <a:noFill/>
        </p:spPr>
        <p:txBody>
          <a:bodyPr wrap="square" rtlCol="0">
            <a:spAutoFit/>
          </a:bodyPr>
          <a:lstStyle/>
          <a:p>
            <a:r>
              <a:rPr lang="en-US" sz="1800" dirty="0"/>
              <a:t>From the 2018 IBC:</a:t>
            </a:r>
          </a:p>
          <a:p>
            <a:r>
              <a:rPr lang="en-US" sz="1800" dirty="0"/>
              <a:t>Chapter 10: Means of Egress</a:t>
            </a:r>
          </a:p>
          <a:p>
            <a:r>
              <a:rPr lang="en-US" sz="1800" dirty="0"/>
              <a:t>Section 1004: Occupant Load</a:t>
            </a:r>
          </a:p>
          <a:p>
            <a:r>
              <a:rPr lang="en-US" sz="1800" dirty="0"/>
              <a:t>Scope:</a:t>
            </a:r>
          </a:p>
          <a:p>
            <a:endParaRPr lang="en-US" sz="1800" dirty="0"/>
          </a:p>
          <a:p>
            <a:endParaRPr lang="en-US" sz="1800" dirty="0"/>
          </a:p>
          <a:p>
            <a:endParaRPr lang="en-US" sz="1800" dirty="0"/>
          </a:p>
          <a:p>
            <a:endParaRPr lang="en-US" sz="1800" dirty="0"/>
          </a:p>
          <a:p>
            <a:endParaRPr lang="en-US" sz="1800" dirty="0"/>
          </a:p>
          <a:p>
            <a:r>
              <a:rPr lang="en-US" sz="1800" dirty="0"/>
              <a:t>This is how you calculate how many people your building can safely accommodate. Things like exit corridor widths, stair widths, exit door widths and counts, depend on the building’s occupant load.</a:t>
            </a:r>
          </a:p>
        </p:txBody>
      </p:sp>
      <p:pic>
        <p:nvPicPr>
          <p:cNvPr id="4" name="Picture 3">
            <a:extLst>
              <a:ext uri="{FF2B5EF4-FFF2-40B4-BE49-F238E27FC236}">
                <a16:creationId xmlns:a16="http://schemas.microsoft.com/office/drawing/2014/main" id="{D5D681C4-CFA1-46C7-9860-CF5417D2A1BA}"/>
              </a:ext>
            </a:extLst>
          </p:cNvPr>
          <p:cNvPicPr>
            <a:picLocks noChangeAspect="1"/>
          </p:cNvPicPr>
          <p:nvPr/>
        </p:nvPicPr>
        <p:blipFill>
          <a:blip r:embed="rId4"/>
          <a:stretch>
            <a:fillRect/>
          </a:stretch>
        </p:blipFill>
        <p:spPr>
          <a:xfrm>
            <a:off x="3536956" y="2349114"/>
            <a:ext cx="4248743" cy="12479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39930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Occupant Load</a:t>
            </a:r>
            <a:endParaRPr dirty="0"/>
          </a:p>
        </p:txBody>
      </p:sp>
      <p:sp>
        <p:nvSpPr>
          <p:cNvPr id="100" name="Google Shape;100;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a:t>
            </a:fld>
            <a:endParaRPr/>
          </a:p>
        </p:txBody>
      </p:sp>
      <p:sp>
        <p:nvSpPr>
          <p:cNvPr id="14" name="TextBox 13">
            <a:extLst>
              <a:ext uri="{FF2B5EF4-FFF2-40B4-BE49-F238E27FC236}">
                <a16:creationId xmlns:a16="http://schemas.microsoft.com/office/drawing/2014/main" id="{619D751E-3BC7-4F81-8985-5AA41D1CE26E}"/>
              </a:ext>
            </a:extLst>
          </p:cNvPr>
          <p:cNvSpPr txBox="1"/>
          <p:nvPr/>
        </p:nvSpPr>
        <p:spPr>
          <a:xfrm>
            <a:off x="1465729" y="1290917"/>
            <a:ext cx="3305636" cy="2308324"/>
          </a:xfrm>
          <a:prstGeom prst="rect">
            <a:avLst/>
          </a:prstGeom>
          <a:noFill/>
        </p:spPr>
        <p:txBody>
          <a:bodyPr wrap="square" rtlCol="0">
            <a:spAutoFit/>
          </a:bodyPr>
          <a:lstStyle/>
          <a:p>
            <a:r>
              <a:rPr lang="en-US" sz="1800" dirty="0"/>
              <a:t>In many public places, you’ll see signs like this one, identifying how many occupants the space can safely serve. Who determines this number? Generally, the architect as a part of the occupant load analysis.</a:t>
            </a:r>
          </a:p>
        </p:txBody>
      </p:sp>
      <p:pic>
        <p:nvPicPr>
          <p:cNvPr id="3" name="Picture 2">
            <a:extLst>
              <a:ext uri="{FF2B5EF4-FFF2-40B4-BE49-F238E27FC236}">
                <a16:creationId xmlns:a16="http://schemas.microsoft.com/office/drawing/2014/main" id="{BD9C18B1-8B11-437A-AB64-651E1F598177}"/>
              </a:ext>
            </a:extLst>
          </p:cNvPr>
          <p:cNvPicPr>
            <a:picLocks noChangeAspect="1"/>
          </p:cNvPicPr>
          <p:nvPr/>
        </p:nvPicPr>
        <p:blipFill>
          <a:blip r:embed="rId4"/>
          <a:stretch>
            <a:fillRect/>
          </a:stretch>
        </p:blipFill>
        <p:spPr>
          <a:xfrm>
            <a:off x="5026278" y="1418863"/>
            <a:ext cx="3305636" cy="31341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58466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Occupant Load</a:t>
            </a:r>
            <a:endParaRPr dirty="0"/>
          </a:p>
        </p:txBody>
      </p:sp>
      <p:sp>
        <p:nvSpPr>
          <p:cNvPr id="100" name="Google Shape;100;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a:t>
            </a:fld>
            <a:endParaRPr/>
          </a:p>
        </p:txBody>
      </p:sp>
      <p:pic>
        <p:nvPicPr>
          <p:cNvPr id="4" name="Picture 3">
            <a:extLst>
              <a:ext uri="{FF2B5EF4-FFF2-40B4-BE49-F238E27FC236}">
                <a16:creationId xmlns:a16="http://schemas.microsoft.com/office/drawing/2014/main" id="{BF791545-CE0D-4328-936A-5E7669032DB6}"/>
              </a:ext>
            </a:extLst>
          </p:cNvPr>
          <p:cNvPicPr>
            <a:picLocks noChangeAspect="1"/>
          </p:cNvPicPr>
          <p:nvPr/>
        </p:nvPicPr>
        <p:blipFill>
          <a:blip r:embed="rId4"/>
          <a:stretch>
            <a:fillRect/>
          </a:stretch>
        </p:blipFill>
        <p:spPr>
          <a:xfrm>
            <a:off x="1413197" y="1335064"/>
            <a:ext cx="3688737" cy="1236686"/>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1B8F3003-334D-4FDE-8D9D-32F38B0A50A5}"/>
              </a:ext>
            </a:extLst>
          </p:cNvPr>
          <p:cNvPicPr>
            <a:picLocks noChangeAspect="1"/>
          </p:cNvPicPr>
          <p:nvPr/>
        </p:nvPicPr>
        <p:blipFill>
          <a:blip r:embed="rId5"/>
          <a:stretch>
            <a:fillRect/>
          </a:stretch>
        </p:blipFill>
        <p:spPr>
          <a:xfrm>
            <a:off x="1436292" y="3339926"/>
            <a:ext cx="3135708" cy="1640015"/>
          </a:xfrm>
          <a:prstGeom prst="rect">
            <a:avLst/>
          </a:prstGeom>
        </p:spPr>
      </p:pic>
      <p:pic>
        <p:nvPicPr>
          <p:cNvPr id="8" name="Picture 7">
            <a:extLst>
              <a:ext uri="{FF2B5EF4-FFF2-40B4-BE49-F238E27FC236}">
                <a16:creationId xmlns:a16="http://schemas.microsoft.com/office/drawing/2014/main" id="{A0BC45DF-68BD-4B12-B106-EFF700E5B4AA}"/>
              </a:ext>
            </a:extLst>
          </p:cNvPr>
          <p:cNvPicPr>
            <a:picLocks noChangeAspect="1"/>
          </p:cNvPicPr>
          <p:nvPr/>
        </p:nvPicPr>
        <p:blipFill>
          <a:blip r:embed="rId6"/>
          <a:stretch>
            <a:fillRect/>
          </a:stretch>
        </p:blipFill>
        <p:spPr>
          <a:xfrm>
            <a:off x="4660608" y="2706639"/>
            <a:ext cx="4201111" cy="10097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55770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Occupant Load</a:t>
            </a:r>
            <a:endParaRPr dirty="0"/>
          </a:p>
        </p:txBody>
      </p:sp>
      <p:sp>
        <p:nvSpPr>
          <p:cNvPr id="100" name="Google Shape;100;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a:t>
            </a:fld>
            <a:endParaRPr/>
          </a:p>
        </p:txBody>
      </p:sp>
      <p:pic>
        <p:nvPicPr>
          <p:cNvPr id="4" name="Picture 3">
            <a:extLst>
              <a:ext uri="{FF2B5EF4-FFF2-40B4-BE49-F238E27FC236}">
                <a16:creationId xmlns:a16="http://schemas.microsoft.com/office/drawing/2014/main" id="{EAD3DC66-A1D2-40C9-8E2A-DC0F71F14A7D}"/>
              </a:ext>
            </a:extLst>
          </p:cNvPr>
          <p:cNvPicPr>
            <a:picLocks noChangeAspect="1"/>
          </p:cNvPicPr>
          <p:nvPr/>
        </p:nvPicPr>
        <p:blipFill>
          <a:blip r:embed="rId4"/>
          <a:stretch>
            <a:fillRect/>
          </a:stretch>
        </p:blipFill>
        <p:spPr>
          <a:xfrm>
            <a:off x="1861708" y="1319917"/>
            <a:ext cx="2690242" cy="365760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BFE9B368-61B0-4CEA-880A-89EAF650520E}"/>
              </a:ext>
            </a:extLst>
          </p:cNvPr>
          <p:cNvPicPr>
            <a:picLocks noChangeAspect="1"/>
          </p:cNvPicPr>
          <p:nvPr/>
        </p:nvPicPr>
        <p:blipFill>
          <a:blip r:embed="rId5"/>
          <a:stretch>
            <a:fillRect/>
          </a:stretch>
        </p:blipFill>
        <p:spPr>
          <a:xfrm>
            <a:off x="4794636" y="1319917"/>
            <a:ext cx="2873290" cy="3657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76430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Occupant Load – Gross v. Net Floor Areas</a:t>
            </a:r>
            <a:endParaRPr dirty="0"/>
          </a:p>
        </p:txBody>
      </p:sp>
      <p:sp>
        <p:nvSpPr>
          <p:cNvPr id="100" name="Google Shape;100;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a:t>
            </a:fld>
            <a:endParaRPr/>
          </a:p>
        </p:txBody>
      </p:sp>
      <p:sp>
        <p:nvSpPr>
          <p:cNvPr id="8" name="TextBox 7">
            <a:extLst>
              <a:ext uri="{FF2B5EF4-FFF2-40B4-BE49-F238E27FC236}">
                <a16:creationId xmlns:a16="http://schemas.microsoft.com/office/drawing/2014/main" id="{54437320-9848-43C6-AE23-3CE2458CA65B}"/>
              </a:ext>
            </a:extLst>
          </p:cNvPr>
          <p:cNvSpPr txBox="1"/>
          <p:nvPr/>
        </p:nvSpPr>
        <p:spPr>
          <a:xfrm>
            <a:off x="1545242" y="1333851"/>
            <a:ext cx="3305636" cy="923330"/>
          </a:xfrm>
          <a:prstGeom prst="rect">
            <a:avLst/>
          </a:prstGeom>
          <a:noFill/>
        </p:spPr>
        <p:txBody>
          <a:bodyPr wrap="square" rtlCol="0">
            <a:spAutoFit/>
          </a:bodyPr>
          <a:lstStyle/>
          <a:p>
            <a:r>
              <a:rPr lang="en-US" sz="1800" dirty="0"/>
              <a:t>Both </a:t>
            </a:r>
            <a:r>
              <a:rPr lang="en-US" sz="1800" i="1" dirty="0"/>
              <a:t>Gross Floor Area </a:t>
            </a:r>
            <a:r>
              <a:rPr lang="en-US" sz="1800" dirty="0"/>
              <a:t>and </a:t>
            </a:r>
            <a:r>
              <a:rPr lang="en-US" sz="1800" i="1" dirty="0"/>
              <a:t>Net Floor Area </a:t>
            </a:r>
            <a:r>
              <a:rPr lang="en-US" sz="1800" dirty="0"/>
              <a:t>are defined terms in the code:</a:t>
            </a:r>
          </a:p>
        </p:txBody>
      </p:sp>
      <p:pic>
        <p:nvPicPr>
          <p:cNvPr id="7" name="Picture 6">
            <a:extLst>
              <a:ext uri="{FF2B5EF4-FFF2-40B4-BE49-F238E27FC236}">
                <a16:creationId xmlns:a16="http://schemas.microsoft.com/office/drawing/2014/main" id="{DD305A66-82AA-40AA-B56F-E1AF02E5D114}"/>
              </a:ext>
            </a:extLst>
          </p:cNvPr>
          <p:cNvPicPr>
            <a:picLocks noChangeAspect="1"/>
          </p:cNvPicPr>
          <p:nvPr/>
        </p:nvPicPr>
        <p:blipFill>
          <a:blip r:embed="rId4"/>
          <a:stretch>
            <a:fillRect/>
          </a:stretch>
        </p:blipFill>
        <p:spPr>
          <a:xfrm>
            <a:off x="5128031" y="1490565"/>
            <a:ext cx="3267531" cy="485843"/>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4F20607E-A15E-4E5F-9E26-2B78E2879E6D}"/>
              </a:ext>
            </a:extLst>
          </p:cNvPr>
          <p:cNvPicPr>
            <a:picLocks noChangeAspect="1"/>
          </p:cNvPicPr>
          <p:nvPr/>
        </p:nvPicPr>
        <p:blipFill>
          <a:blip r:embed="rId5"/>
          <a:stretch>
            <a:fillRect/>
          </a:stretch>
        </p:blipFill>
        <p:spPr>
          <a:xfrm>
            <a:off x="1465729" y="2390858"/>
            <a:ext cx="3200400" cy="361784"/>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23144FFA-7059-4A28-9670-23F90C597160}"/>
              </a:ext>
            </a:extLst>
          </p:cNvPr>
          <p:cNvPicPr>
            <a:picLocks noChangeAspect="1"/>
          </p:cNvPicPr>
          <p:nvPr/>
        </p:nvPicPr>
        <p:blipFill>
          <a:blip r:embed="rId6"/>
          <a:stretch>
            <a:fillRect/>
          </a:stretch>
        </p:blipFill>
        <p:spPr>
          <a:xfrm>
            <a:off x="1465729" y="2752642"/>
            <a:ext cx="3200400" cy="1147666"/>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03905F6B-3029-460B-8E42-C635AB164D50}"/>
              </a:ext>
            </a:extLst>
          </p:cNvPr>
          <p:cNvPicPr>
            <a:picLocks noChangeAspect="1"/>
          </p:cNvPicPr>
          <p:nvPr/>
        </p:nvPicPr>
        <p:blipFill>
          <a:blip r:embed="rId7"/>
          <a:stretch>
            <a:fillRect/>
          </a:stretch>
        </p:blipFill>
        <p:spPr>
          <a:xfrm>
            <a:off x="5128031" y="2390858"/>
            <a:ext cx="3277057" cy="638264"/>
          </a:xfrm>
          <a:prstGeom prst="rect">
            <a:avLst/>
          </a:prstGeom>
          <a:ln>
            <a:noFill/>
          </a:ln>
          <a:effectLst>
            <a:outerShdw blurRad="292100" dist="139700" dir="2700000" algn="tl" rotWithShape="0">
              <a:srgbClr val="333333">
                <a:alpha val="65000"/>
              </a:srgbClr>
            </a:outerShdw>
          </a:effectLst>
        </p:spPr>
      </p:pic>
      <p:sp>
        <p:nvSpPr>
          <p:cNvPr id="17" name="TextBox 16">
            <a:extLst>
              <a:ext uri="{FF2B5EF4-FFF2-40B4-BE49-F238E27FC236}">
                <a16:creationId xmlns:a16="http://schemas.microsoft.com/office/drawing/2014/main" id="{2083EEF4-C8DB-4D04-AF1F-012E6A9A9575}"/>
              </a:ext>
            </a:extLst>
          </p:cNvPr>
          <p:cNvSpPr txBox="1"/>
          <p:nvPr/>
        </p:nvSpPr>
        <p:spPr>
          <a:xfrm>
            <a:off x="5089926" y="3450880"/>
            <a:ext cx="3305636" cy="1200329"/>
          </a:xfrm>
          <a:prstGeom prst="rect">
            <a:avLst/>
          </a:prstGeom>
          <a:noFill/>
        </p:spPr>
        <p:txBody>
          <a:bodyPr wrap="square" rtlCol="0">
            <a:spAutoFit/>
          </a:bodyPr>
          <a:lstStyle/>
          <a:p>
            <a:r>
              <a:rPr lang="en-US" sz="1800" dirty="0"/>
              <a:t>Whether your floor area is to be calculated based on </a:t>
            </a:r>
            <a:r>
              <a:rPr lang="en-US" sz="1800" i="1" dirty="0"/>
              <a:t>Gross</a:t>
            </a:r>
            <a:r>
              <a:rPr lang="en-US" sz="1800" dirty="0"/>
              <a:t> or </a:t>
            </a:r>
            <a:r>
              <a:rPr lang="en-US" sz="1800" i="1" dirty="0"/>
              <a:t>Net</a:t>
            </a:r>
            <a:r>
              <a:rPr lang="en-US" sz="1800" dirty="0"/>
              <a:t> area is dependent on the use of the space.</a:t>
            </a:r>
          </a:p>
        </p:txBody>
      </p:sp>
    </p:spTree>
    <p:extLst>
      <p:ext uri="{BB962C8B-B14F-4D97-AF65-F5344CB8AC3E}">
        <p14:creationId xmlns:p14="http://schemas.microsoft.com/office/powerpoint/2010/main" val="2898996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Occupant Load – Gross Floor Area</a:t>
            </a:r>
            <a:endParaRPr dirty="0"/>
          </a:p>
        </p:txBody>
      </p:sp>
      <p:sp>
        <p:nvSpPr>
          <p:cNvPr id="100" name="Google Shape;100;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7</a:t>
            </a:fld>
            <a:endParaRPr/>
          </a:p>
        </p:txBody>
      </p:sp>
      <p:pic>
        <p:nvPicPr>
          <p:cNvPr id="4" name="Picture 3">
            <a:extLst>
              <a:ext uri="{FF2B5EF4-FFF2-40B4-BE49-F238E27FC236}">
                <a16:creationId xmlns:a16="http://schemas.microsoft.com/office/drawing/2014/main" id="{EAD3DC66-A1D2-40C9-8E2A-DC0F71F14A7D}"/>
              </a:ext>
            </a:extLst>
          </p:cNvPr>
          <p:cNvPicPr>
            <a:picLocks noChangeAspect="1"/>
          </p:cNvPicPr>
          <p:nvPr/>
        </p:nvPicPr>
        <p:blipFill rotWithShape="1">
          <a:blip r:embed="rId4"/>
          <a:srcRect b="59565"/>
          <a:stretch/>
        </p:blipFill>
        <p:spPr>
          <a:xfrm>
            <a:off x="1561441" y="1383539"/>
            <a:ext cx="2880360" cy="1583458"/>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303C0C46-4A8D-4797-BB70-503A515EFA7C}"/>
              </a:ext>
            </a:extLst>
          </p:cNvPr>
          <p:cNvSpPr txBox="1"/>
          <p:nvPr/>
        </p:nvSpPr>
        <p:spPr>
          <a:xfrm>
            <a:off x="4616062" y="1383539"/>
            <a:ext cx="4003151" cy="2585323"/>
          </a:xfrm>
          <a:prstGeom prst="rect">
            <a:avLst/>
          </a:prstGeom>
          <a:noFill/>
        </p:spPr>
        <p:txBody>
          <a:bodyPr wrap="square" rtlCol="0">
            <a:spAutoFit/>
          </a:bodyPr>
          <a:lstStyle/>
          <a:p>
            <a:r>
              <a:rPr lang="en-US" sz="1800" dirty="0"/>
              <a:t>Functions of spaces such as those at an airport terminal or a mercantile area (like a shopping mall) will be based on </a:t>
            </a:r>
            <a:r>
              <a:rPr lang="en-US" sz="1800" i="1" dirty="0"/>
              <a:t>Gross Floor Area</a:t>
            </a:r>
            <a:r>
              <a:rPr lang="en-US" sz="1800" dirty="0"/>
              <a:t>, because in such spaces it is more common for all usable spaces to be occupied at once (ex: in a shopping mall, the corridors, restrooms, stores, etc. can likely all be occupied simultaneously).</a:t>
            </a:r>
          </a:p>
        </p:txBody>
      </p:sp>
      <p:pic>
        <p:nvPicPr>
          <p:cNvPr id="8" name="Picture 7">
            <a:extLst>
              <a:ext uri="{FF2B5EF4-FFF2-40B4-BE49-F238E27FC236}">
                <a16:creationId xmlns:a16="http://schemas.microsoft.com/office/drawing/2014/main" id="{094C99E7-33F0-40FC-A970-002533B6D5BF}"/>
              </a:ext>
            </a:extLst>
          </p:cNvPr>
          <p:cNvPicPr>
            <a:picLocks noChangeAspect="1"/>
          </p:cNvPicPr>
          <p:nvPr/>
        </p:nvPicPr>
        <p:blipFill rotWithShape="1">
          <a:blip r:embed="rId5"/>
          <a:srcRect t="65435" b="26522"/>
          <a:stretch/>
        </p:blipFill>
        <p:spPr>
          <a:xfrm>
            <a:off x="1561441" y="3363401"/>
            <a:ext cx="2880360" cy="2949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35050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Occupant Load – Net Floor Area</a:t>
            </a:r>
            <a:endParaRPr dirty="0"/>
          </a:p>
        </p:txBody>
      </p:sp>
      <p:sp>
        <p:nvSpPr>
          <p:cNvPr id="100" name="Google Shape;100;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8</a:t>
            </a:fld>
            <a:endParaRPr/>
          </a:p>
        </p:txBody>
      </p:sp>
      <p:sp>
        <p:nvSpPr>
          <p:cNvPr id="7" name="TextBox 6">
            <a:extLst>
              <a:ext uri="{FF2B5EF4-FFF2-40B4-BE49-F238E27FC236}">
                <a16:creationId xmlns:a16="http://schemas.microsoft.com/office/drawing/2014/main" id="{303C0C46-4A8D-4797-BB70-503A515EFA7C}"/>
              </a:ext>
            </a:extLst>
          </p:cNvPr>
          <p:cNvSpPr txBox="1"/>
          <p:nvPr/>
        </p:nvSpPr>
        <p:spPr>
          <a:xfrm>
            <a:off x="4616062" y="1383539"/>
            <a:ext cx="3883881" cy="3139321"/>
          </a:xfrm>
          <a:prstGeom prst="rect">
            <a:avLst/>
          </a:prstGeom>
          <a:noFill/>
        </p:spPr>
        <p:txBody>
          <a:bodyPr wrap="square" rtlCol="0">
            <a:spAutoFit/>
          </a:bodyPr>
          <a:lstStyle/>
          <a:p>
            <a:r>
              <a:rPr lang="en-US" sz="1800" dirty="0"/>
              <a:t>Functions of spaces such as educational spaces, some assembly spaces, etc. will be based on </a:t>
            </a:r>
            <a:r>
              <a:rPr lang="en-US" sz="1800" i="1" dirty="0"/>
              <a:t>Net Floor Area</a:t>
            </a:r>
            <a:r>
              <a:rPr lang="en-US" sz="1800" dirty="0"/>
              <a:t>, because in such spaces it is generally expected that occupants will not as likely be in all occupiable spaces at once (ex: in a school building, a student will either be at his/her desk, in the corridor, or in the restroom, so these spaces will not be occupied simultaneously).</a:t>
            </a:r>
          </a:p>
        </p:txBody>
      </p:sp>
      <p:pic>
        <p:nvPicPr>
          <p:cNvPr id="9" name="Picture 8">
            <a:extLst>
              <a:ext uri="{FF2B5EF4-FFF2-40B4-BE49-F238E27FC236}">
                <a16:creationId xmlns:a16="http://schemas.microsoft.com/office/drawing/2014/main" id="{A86E4536-6CED-483F-873D-0952194D0CA0}"/>
              </a:ext>
            </a:extLst>
          </p:cNvPr>
          <p:cNvPicPr>
            <a:picLocks noChangeAspect="1"/>
          </p:cNvPicPr>
          <p:nvPr/>
        </p:nvPicPr>
        <p:blipFill rotWithShape="1">
          <a:blip r:embed="rId4"/>
          <a:srcRect t="53261" b="30870"/>
          <a:stretch/>
        </p:blipFill>
        <p:spPr>
          <a:xfrm>
            <a:off x="1503731" y="1556953"/>
            <a:ext cx="2880360" cy="621466"/>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369BFD2C-19D8-4C68-A0E1-42C3088B948A}"/>
              </a:ext>
            </a:extLst>
          </p:cNvPr>
          <p:cNvPicPr>
            <a:picLocks noChangeAspect="1"/>
          </p:cNvPicPr>
          <p:nvPr/>
        </p:nvPicPr>
        <p:blipFill rotWithShape="1">
          <a:blip r:embed="rId5"/>
          <a:srcRect b="85870"/>
          <a:stretch/>
        </p:blipFill>
        <p:spPr>
          <a:xfrm>
            <a:off x="1503731" y="2385392"/>
            <a:ext cx="2880360" cy="518106"/>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31BC6ACF-1374-4361-AEE5-A11EDE5FB42D}"/>
              </a:ext>
            </a:extLst>
          </p:cNvPr>
          <p:cNvPicPr>
            <a:picLocks noChangeAspect="1"/>
          </p:cNvPicPr>
          <p:nvPr/>
        </p:nvPicPr>
        <p:blipFill rotWithShape="1">
          <a:blip r:embed="rId5"/>
          <a:srcRect t="91522" b="3696"/>
          <a:stretch/>
        </p:blipFill>
        <p:spPr>
          <a:xfrm>
            <a:off x="1503731" y="3110471"/>
            <a:ext cx="2880360" cy="1753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0124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5"/>
        <p:cNvGrpSpPr/>
        <p:nvPr/>
      </p:nvGrpSpPr>
      <p:grpSpPr>
        <a:xfrm>
          <a:off x="0" y="0"/>
          <a:ext cx="0" cy="0"/>
          <a:chOff x="0" y="0"/>
          <a:chExt cx="0" cy="0"/>
        </a:xfrm>
      </p:grpSpPr>
      <p:sp>
        <p:nvSpPr>
          <p:cNvPr id="116" name="Google Shape;116;p17"/>
          <p:cNvSpPr txBox="1">
            <a:spLocks noGrp="1"/>
          </p:cNvSpPr>
          <p:nvPr>
            <p:ph type="ctrTitle"/>
          </p:nvPr>
        </p:nvSpPr>
        <p:spPr>
          <a:xfrm>
            <a:off x="2509571" y="1773450"/>
            <a:ext cx="3502609" cy="91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400" dirty="0"/>
              <a:t>Thank you!</a:t>
            </a:r>
          </a:p>
        </p:txBody>
      </p:sp>
      <p:pic>
        <p:nvPicPr>
          <p:cNvPr id="5" name="Picture 4" descr="A drawing of a person&#10;&#10;Description automatically generated">
            <a:extLst>
              <a:ext uri="{FF2B5EF4-FFF2-40B4-BE49-F238E27FC236}">
                <a16:creationId xmlns:a16="http://schemas.microsoft.com/office/drawing/2014/main" id="{32C210D8-1BF0-4DE6-9646-07406E07FDFE}"/>
              </a:ext>
            </a:extLst>
          </p:cNvPr>
          <p:cNvPicPr>
            <a:picLocks noChangeAspect="1"/>
          </p:cNvPicPr>
          <p:nvPr/>
        </p:nvPicPr>
        <p:blipFill>
          <a:blip r:embed="rId4"/>
          <a:stretch>
            <a:fillRect/>
          </a:stretch>
        </p:blipFill>
        <p:spPr>
          <a:xfrm>
            <a:off x="5312435" y="2765134"/>
            <a:ext cx="3346656" cy="524032"/>
          </a:xfrm>
          <a:prstGeom prst="rect">
            <a:avLst/>
          </a:prstGeom>
        </p:spPr>
      </p:pic>
      <p:sp>
        <p:nvSpPr>
          <p:cNvPr id="4" name="TextBox 3">
            <a:extLst>
              <a:ext uri="{FF2B5EF4-FFF2-40B4-BE49-F238E27FC236}">
                <a16:creationId xmlns:a16="http://schemas.microsoft.com/office/drawing/2014/main" id="{F3BB67BB-4ADC-4426-B946-24B99F056268}"/>
              </a:ext>
            </a:extLst>
          </p:cNvPr>
          <p:cNvSpPr txBox="1"/>
          <p:nvPr/>
        </p:nvSpPr>
        <p:spPr>
          <a:xfrm>
            <a:off x="3360420" y="3719965"/>
            <a:ext cx="4968240" cy="923330"/>
          </a:xfrm>
          <a:prstGeom prst="rect">
            <a:avLst/>
          </a:prstGeom>
          <a:noFill/>
        </p:spPr>
        <p:txBody>
          <a:bodyPr wrap="square" rtlCol="0">
            <a:spAutoFit/>
          </a:bodyPr>
          <a:lstStyle/>
          <a:p>
            <a:r>
              <a:rPr lang="en-US" sz="1800" dirty="0">
                <a:hlinkClick r:id="rId5"/>
              </a:rPr>
              <a:t>www.fiebigarch.com</a:t>
            </a:r>
            <a:endParaRPr lang="en-US" sz="1800" dirty="0"/>
          </a:p>
          <a:p>
            <a:endParaRPr lang="en-US" sz="1800" dirty="0"/>
          </a:p>
          <a:p>
            <a:r>
              <a:rPr lang="en-US" sz="1800" dirty="0"/>
              <a:t>info@fiebigarch.com</a:t>
            </a:r>
          </a:p>
        </p:txBody>
      </p:sp>
    </p:spTree>
    <p:extLst>
      <p:ext uri="{BB962C8B-B14F-4D97-AF65-F5344CB8AC3E}">
        <p14:creationId xmlns:p14="http://schemas.microsoft.com/office/powerpoint/2010/main" val="2591020443"/>
      </p:ext>
    </p:extLst>
  </p:cSld>
  <p:clrMapOvr>
    <a:masterClrMapping/>
  </p:clrMapOvr>
</p:sld>
</file>

<file path=ppt/theme/theme1.xml><?xml version="1.0" encoding="utf-8"?>
<a:theme xmlns:a="http://schemas.openxmlformats.org/drawingml/2006/main" name="Basse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1583</TotalTime>
  <Words>358</Words>
  <Application>Microsoft Office PowerPoint</Application>
  <PresentationFormat>On-screen Show (16:9)</PresentationFormat>
  <Paragraphs>35</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Barlow</vt:lpstr>
      <vt:lpstr>Arial</vt:lpstr>
      <vt:lpstr>Basset template</vt:lpstr>
      <vt:lpstr>Calculating Occupant Load: Gross v. Net Floor Areas</vt:lpstr>
      <vt:lpstr>Occupant Load</vt:lpstr>
      <vt:lpstr>Occupant Load</vt:lpstr>
      <vt:lpstr>Occupant Load</vt:lpstr>
      <vt:lpstr>Occupant Load</vt:lpstr>
      <vt:lpstr>Occupant Load – Gross v. Net Floor Areas</vt:lpstr>
      <vt:lpstr>Occupant Load – Gross Floor Area</vt:lpstr>
      <vt:lpstr>Occupant Load – Net Floor Area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We Got Here: Understanding the History of Building Codes</dc:title>
  <dc:creator>Michael Fiebig</dc:creator>
  <cp:lastModifiedBy>Michael Fiebig</cp:lastModifiedBy>
  <cp:revision>197</cp:revision>
  <dcterms:created xsi:type="dcterms:W3CDTF">2020-07-23T22:28:39Z</dcterms:created>
  <dcterms:modified xsi:type="dcterms:W3CDTF">2022-02-14T14:59:47Z</dcterms:modified>
</cp:coreProperties>
</file>