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7"/>
  </p:notesMasterIdLst>
  <p:sldIdLst>
    <p:sldId id="256" r:id="rId2"/>
    <p:sldId id="788" r:id="rId3"/>
    <p:sldId id="813" r:id="rId4"/>
    <p:sldId id="814" r:id="rId5"/>
    <p:sldId id="816" r:id="rId6"/>
    <p:sldId id="817" r:id="rId7"/>
    <p:sldId id="818" r:id="rId8"/>
    <p:sldId id="815" r:id="rId9"/>
    <p:sldId id="819" r:id="rId10"/>
    <p:sldId id="823" r:id="rId11"/>
    <p:sldId id="820" r:id="rId12"/>
    <p:sldId id="821" r:id="rId13"/>
    <p:sldId id="822" r:id="rId14"/>
    <p:sldId id="824" r:id="rId15"/>
    <p:sldId id="352" r:id="rId16"/>
  </p:sldIdLst>
  <p:sldSz cx="9144000" cy="5143500" type="screen16x9"/>
  <p:notesSz cx="6858000" cy="9144000"/>
  <p:embeddedFontLst>
    <p:embeddedFont>
      <p:font typeface="Barlow"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0"/>
    <a:srgbClr val="010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7825DD-169F-43E0-9717-CB06DDB8D8BC}">
  <a:tblStyle styleId="{F97825DD-169F-43E0-9717-CB06DDB8D8B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1194" y="396"/>
      </p:cViewPr>
      <p:guideLst/>
    </p:cSldViewPr>
  </p:slideViewPr>
  <p:notesTextViewPr>
    <p:cViewPr>
      <p:scale>
        <a:sx n="1" d="1"/>
        <a:sy n="1" d="1"/>
      </p:scale>
      <p:origin x="0" y="0"/>
    </p:cViewPr>
  </p:notesTextViewPr>
  <p:sorterViewPr>
    <p:cViewPr>
      <p:scale>
        <a:sx n="100" d="100"/>
        <a:sy n="100" d="100"/>
      </p:scale>
      <p:origin x="0" y="-1255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439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33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808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804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211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49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96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684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52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170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883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68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065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408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872900" y="-75"/>
            <a:ext cx="12711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241225" y="1310875"/>
            <a:ext cx="6509100" cy="2521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710225" y="1310850"/>
            <a:ext cx="5476800" cy="2521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3047925" y="-75"/>
            <a:ext cx="60960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241225" y="1770000"/>
            <a:ext cx="6509100" cy="16035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2935400" y="1846200"/>
            <a:ext cx="5814900" cy="9108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2935400" y="2604625"/>
            <a:ext cx="5814900" cy="451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8750300" y="4356125"/>
            <a:ext cx="393600" cy="3936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877500" y="393525"/>
            <a:ext cx="7872900" cy="8067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0" name="Google Shape;30;p5"/>
          <p:cNvSpPr txBox="1">
            <a:spLocks noGrp="1"/>
          </p:cNvSpPr>
          <p:nvPr>
            <p:ph type="body" idx="1"/>
          </p:nvPr>
        </p:nvSpPr>
        <p:spPr>
          <a:xfrm>
            <a:off x="1556331" y="1349141"/>
            <a:ext cx="7085700" cy="29385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31" name="Google Shape;31;p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32" name="Google Shape;32;p5"/>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2200" y="393475"/>
            <a:ext cx="6739500" cy="8067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1pPr>
            <a:lvl2pPr lvl="1">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2pPr>
            <a:lvl3pPr lvl="2">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3pPr>
            <a:lvl4pPr lvl="3">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4pPr>
            <a:lvl5pPr lvl="4">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5pPr>
            <a:lvl6pPr lvl="5">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6pPr>
            <a:lvl7pPr lvl="6">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7pPr>
            <a:lvl8pPr lvl="7">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8pPr>
            <a:lvl9pPr lvl="8">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1556331" y="1349141"/>
            <a:ext cx="7085700" cy="29385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D9D9D9"/>
              </a:buClr>
              <a:buSzPts val="2600"/>
              <a:buFont typeface="Barlow"/>
              <a:buChar char="▪"/>
              <a:defRPr sz="2600">
                <a:solidFill>
                  <a:srgbClr val="434343"/>
                </a:solidFill>
                <a:latin typeface="Barlow"/>
                <a:ea typeface="Barlow"/>
                <a:cs typeface="Barlow"/>
                <a:sym typeface="Barlow"/>
              </a:defRPr>
            </a:lvl1pPr>
            <a:lvl2pPr marL="914400" lvl="1"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2pPr>
            <a:lvl3pPr marL="1371600" lvl="2"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3pPr>
            <a:lvl4pPr marL="1828800" lvl="3"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4pPr>
            <a:lvl5pPr marL="2286000" lvl="4"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5pPr>
            <a:lvl6pPr marL="2743200" lvl="5"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6pPr>
            <a:lvl7pPr marL="3200400" lvl="6"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7pPr>
            <a:lvl8pPr marL="3657600" lvl="7"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8pPr>
            <a:lvl9pPr marL="4114800" lvl="8"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750400" y="4356225"/>
            <a:ext cx="393600" cy="393600"/>
          </a:xfrm>
          <a:prstGeom prst="rect">
            <a:avLst/>
          </a:prstGeom>
          <a:noFill/>
          <a:ln>
            <a:noFill/>
          </a:ln>
        </p:spPr>
        <p:txBody>
          <a:bodyPr spcFirstLastPara="1" wrap="square" lIns="91425" tIns="91425" rIns="91425" bIns="91425" anchor="ctr" anchorCtr="0">
            <a:noAutofit/>
          </a:bodyPr>
          <a:lstStyle>
            <a:lvl1pPr lvl="0" algn="ctr">
              <a:buNone/>
              <a:defRPr sz="1200" b="1">
                <a:solidFill>
                  <a:srgbClr val="FFFFFF"/>
                </a:solidFill>
                <a:latin typeface="Barlow"/>
                <a:ea typeface="Barlow"/>
                <a:cs typeface="Barlow"/>
                <a:sym typeface="Barlow"/>
              </a:defRPr>
            </a:lvl1pPr>
            <a:lvl2pPr lvl="1" algn="ctr">
              <a:buNone/>
              <a:defRPr sz="1200" b="1">
                <a:solidFill>
                  <a:srgbClr val="FFFFFF"/>
                </a:solidFill>
                <a:latin typeface="Barlow"/>
                <a:ea typeface="Barlow"/>
                <a:cs typeface="Barlow"/>
                <a:sym typeface="Barlow"/>
              </a:defRPr>
            </a:lvl2pPr>
            <a:lvl3pPr lvl="2" algn="ctr">
              <a:buNone/>
              <a:defRPr sz="1200" b="1">
                <a:solidFill>
                  <a:srgbClr val="FFFFFF"/>
                </a:solidFill>
                <a:latin typeface="Barlow"/>
                <a:ea typeface="Barlow"/>
                <a:cs typeface="Barlow"/>
                <a:sym typeface="Barlow"/>
              </a:defRPr>
            </a:lvl3pPr>
            <a:lvl4pPr lvl="3" algn="ctr">
              <a:buNone/>
              <a:defRPr sz="1200" b="1">
                <a:solidFill>
                  <a:srgbClr val="FFFFFF"/>
                </a:solidFill>
                <a:latin typeface="Barlow"/>
                <a:ea typeface="Barlow"/>
                <a:cs typeface="Barlow"/>
                <a:sym typeface="Barlow"/>
              </a:defRPr>
            </a:lvl4pPr>
            <a:lvl5pPr lvl="4" algn="ctr">
              <a:buNone/>
              <a:defRPr sz="1200" b="1">
                <a:solidFill>
                  <a:srgbClr val="FFFFFF"/>
                </a:solidFill>
                <a:latin typeface="Barlow"/>
                <a:ea typeface="Barlow"/>
                <a:cs typeface="Barlow"/>
                <a:sym typeface="Barlow"/>
              </a:defRPr>
            </a:lvl5pPr>
            <a:lvl6pPr lvl="5" algn="ctr">
              <a:buNone/>
              <a:defRPr sz="1200" b="1">
                <a:solidFill>
                  <a:srgbClr val="FFFFFF"/>
                </a:solidFill>
                <a:latin typeface="Barlow"/>
                <a:ea typeface="Barlow"/>
                <a:cs typeface="Barlow"/>
                <a:sym typeface="Barlow"/>
              </a:defRPr>
            </a:lvl6pPr>
            <a:lvl7pPr lvl="6" algn="ctr">
              <a:buNone/>
              <a:defRPr sz="1200" b="1">
                <a:solidFill>
                  <a:srgbClr val="FFFFFF"/>
                </a:solidFill>
                <a:latin typeface="Barlow"/>
                <a:ea typeface="Barlow"/>
                <a:cs typeface="Barlow"/>
                <a:sym typeface="Barlow"/>
              </a:defRPr>
            </a:lvl7pPr>
            <a:lvl8pPr lvl="7" algn="ctr">
              <a:buNone/>
              <a:defRPr sz="1200" b="1">
                <a:solidFill>
                  <a:srgbClr val="FFFFFF"/>
                </a:solidFill>
                <a:latin typeface="Barlow"/>
                <a:ea typeface="Barlow"/>
                <a:cs typeface="Barlow"/>
                <a:sym typeface="Barlow"/>
              </a:defRPr>
            </a:lvl8pPr>
            <a:lvl9pPr lvl="8" algn="ctr">
              <a:buNone/>
              <a:defRPr sz="1200" b="1">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aia.org/articles/6198582-solar-ready-design-for-low-slop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2831761" y="670539"/>
            <a:ext cx="5476800" cy="2813548"/>
          </a:xfrm>
          <a:prstGeom prst="rect">
            <a:avLst/>
          </a:prstGeom>
        </p:spPr>
        <p:txBody>
          <a:bodyPr spcFirstLastPara="1" wrap="square" lIns="91425" tIns="91425" rIns="91425" bIns="91425" anchor="ctr" anchorCtr="0">
            <a:noAutofit/>
          </a:bodyPr>
          <a:lstStyle/>
          <a:p>
            <a:pPr lvl="0" algn="ctr"/>
            <a:r>
              <a:rPr lang="en-US" sz="3200" dirty="0">
                <a:solidFill>
                  <a:schemeClr val="tx1"/>
                </a:solidFill>
              </a:rPr>
              <a:t>Architectural Considerations for Solar Panel Retrofitting on Low-Slope Roof Systems</a:t>
            </a:r>
            <a:endParaRPr sz="3200" dirty="0"/>
          </a:p>
        </p:txBody>
      </p:sp>
      <p:sp>
        <p:nvSpPr>
          <p:cNvPr id="2" name="Rectangle 1">
            <a:extLst>
              <a:ext uri="{FF2B5EF4-FFF2-40B4-BE49-F238E27FC236}">
                <a16:creationId xmlns:a16="http://schemas.microsoft.com/office/drawing/2014/main" id="{20A78C43-013F-4DC8-B97A-CDB2BEFBDA20}"/>
              </a:ext>
            </a:extLst>
          </p:cNvPr>
          <p:cNvSpPr/>
          <p:nvPr/>
        </p:nvSpPr>
        <p:spPr>
          <a:xfrm>
            <a:off x="2627155" y="2823449"/>
            <a:ext cx="6114613" cy="307777"/>
          </a:xfrm>
          <a:prstGeom prst="rect">
            <a:avLst/>
          </a:prstGeom>
        </p:spPr>
        <p:txBody>
          <a:bodyPr wrap="square">
            <a:spAutoFit/>
          </a:bodyPr>
          <a:lstStyle/>
          <a:p>
            <a:r>
              <a:rPr lang="en-US" dirty="0"/>
              <a:t>Presented by: Michael Fiebig, RA, AIA, NCARB, LEED GA, CFPS, CEP</a:t>
            </a:r>
          </a:p>
        </p:txBody>
      </p:sp>
      <p:pic>
        <p:nvPicPr>
          <p:cNvPr id="7" name="Picture 6" descr="A drawing of a person&#10;&#10;Description automatically generated">
            <a:extLst>
              <a:ext uri="{FF2B5EF4-FFF2-40B4-BE49-F238E27FC236}">
                <a16:creationId xmlns:a16="http://schemas.microsoft.com/office/drawing/2014/main" id="{7E7D621E-8C0F-45D5-BE52-401DE00644F2}"/>
              </a:ext>
            </a:extLst>
          </p:cNvPr>
          <p:cNvPicPr>
            <a:picLocks noChangeAspect="1"/>
          </p:cNvPicPr>
          <p:nvPr/>
        </p:nvPicPr>
        <p:blipFill>
          <a:blip r:embed="rId3"/>
          <a:stretch>
            <a:fillRect/>
          </a:stretch>
        </p:blipFill>
        <p:spPr>
          <a:xfrm>
            <a:off x="3896833" y="3131226"/>
            <a:ext cx="3346656" cy="5240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dirty="0"/>
              <a:t>Fall Protection from Roof</a:t>
            </a:r>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3" name="Picture 2">
            <a:extLst>
              <a:ext uri="{FF2B5EF4-FFF2-40B4-BE49-F238E27FC236}">
                <a16:creationId xmlns:a16="http://schemas.microsoft.com/office/drawing/2014/main" id="{9BD09780-D907-4D3D-A04B-982340FF33D4}"/>
              </a:ext>
            </a:extLst>
          </p:cNvPr>
          <p:cNvPicPr>
            <a:picLocks noChangeAspect="1"/>
          </p:cNvPicPr>
          <p:nvPr/>
        </p:nvPicPr>
        <p:blipFill>
          <a:blip r:embed="rId4"/>
          <a:stretch>
            <a:fillRect/>
          </a:stretch>
        </p:blipFill>
        <p:spPr>
          <a:xfrm>
            <a:off x="1508760" y="1401381"/>
            <a:ext cx="6324600" cy="3536050"/>
          </a:xfrm>
          <a:prstGeom prst="rect">
            <a:avLst/>
          </a:prstGeom>
        </p:spPr>
      </p:pic>
    </p:spTree>
    <p:extLst>
      <p:ext uri="{BB962C8B-B14F-4D97-AF65-F5344CB8AC3E}">
        <p14:creationId xmlns:p14="http://schemas.microsoft.com/office/powerpoint/2010/main" val="26392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dirty="0"/>
              <a:t>Roof Slope for Drainage</a:t>
            </a:r>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14" name="TextBox 13">
            <a:extLst>
              <a:ext uri="{FF2B5EF4-FFF2-40B4-BE49-F238E27FC236}">
                <a16:creationId xmlns:a16="http://schemas.microsoft.com/office/drawing/2014/main" id="{619D751E-3BC7-4F81-8985-5AA41D1CE26E}"/>
              </a:ext>
            </a:extLst>
          </p:cNvPr>
          <p:cNvSpPr txBox="1"/>
          <p:nvPr/>
        </p:nvSpPr>
        <p:spPr>
          <a:xfrm>
            <a:off x="1436001" y="1331535"/>
            <a:ext cx="6739501" cy="2031325"/>
          </a:xfrm>
          <a:prstGeom prst="rect">
            <a:avLst/>
          </a:prstGeom>
          <a:noFill/>
        </p:spPr>
        <p:txBody>
          <a:bodyPr wrap="square" rtlCol="0">
            <a:spAutoFit/>
          </a:bodyPr>
          <a:lstStyle/>
          <a:p>
            <a:r>
              <a:rPr lang="en-US" sz="1800" dirty="0"/>
              <a:t>For low-slope roofs, code generally requires minimum slopes of ¼-inch per foot (0.25:12, or 2-percent). This can be achieved via sloped structure, or sloped insulation built-up on top of the roof deck. Ensure the weight of the new panels don’t compromise the drainage of the roof.</a:t>
            </a:r>
          </a:p>
          <a:p>
            <a:endParaRPr lang="en-US" sz="1800" dirty="0"/>
          </a:p>
          <a:p>
            <a:endParaRPr lang="en-US" sz="1800" dirty="0"/>
          </a:p>
        </p:txBody>
      </p:sp>
      <p:pic>
        <p:nvPicPr>
          <p:cNvPr id="3" name="Picture 2" descr="A picture containing outdoor&#10;&#10;Description automatically generated">
            <a:extLst>
              <a:ext uri="{FF2B5EF4-FFF2-40B4-BE49-F238E27FC236}">
                <a16:creationId xmlns:a16="http://schemas.microsoft.com/office/drawing/2014/main" id="{64FCEB99-11E6-420E-8B56-97744F2496E6}"/>
              </a:ext>
            </a:extLst>
          </p:cNvPr>
          <p:cNvPicPr>
            <a:picLocks noChangeAspect="1"/>
          </p:cNvPicPr>
          <p:nvPr/>
        </p:nvPicPr>
        <p:blipFill>
          <a:blip r:embed="rId4"/>
          <a:stretch>
            <a:fillRect/>
          </a:stretch>
        </p:blipFill>
        <p:spPr>
          <a:xfrm>
            <a:off x="3865880" y="2571750"/>
            <a:ext cx="3220720" cy="2415540"/>
          </a:xfrm>
          <a:prstGeom prst="rect">
            <a:avLst/>
          </a:prstGeom>
        </p:spPr>
      </p:pic>
    </p:spTree>
    <p:extLst>
      <p:ext uri="{BB962C8B-B14F-4D97-AF65-F5344CB8AC3E}">
        <p14:creationId xmlns:p14="http://schemas.microsoft.com/office/powerpoint/2010/main" val="236023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r>
              <a:rPr lang="en-US" dirty="0"/>
              <a:t>E</a:t>
            </a:r>
            <a:r>
              <a:rPr lang="en-US" sz="2400" dirty="0"/>
              <a:t>mergency Personnel Access</a:t>
            </a:r>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14" name="TextBox 13">
            <a:extLst>
              <a:ext uri="{FF2B5EF4-FFF2-40B4-BE49-F238E27FC236}">
                <a16:creationId xmlns:a16="http://schemas.microsoft.com/office/drawing/2014/main" id="{619D751E-3BC7-4F81-8985-5AA41D1CE26E}"/>
              </a:ext>
            </a:extLst>
          </p:cNvPr>
          <p:cNvSpPr txBox="1"/>
          <p:nvPr/>
        </p:nvSpPr>
        <p:spPr>
          <a:xfrm>
            <a:off x="1557921" y="1369635"/>
            <a:ext cx="7040389" cy="3693319"/>
          </a:xfrm>
          <a:prstGeom prst="rect">
            <a:avLst/>
          </a:prstGeom>
          <a:noFill/>
        </p:spPr>
        <p:txBody>
          <a:bodyPr wrap="square" rtlCol="0">
            <a:spAutoFit/>
          </a:bodyPr>
          <a:lstStyle/>
          <a:p>
            <a:r>
              <a:rPr lang="en-US" sz="1800" dirty="0"/>
              <a:t>International Code Council (ICC) “International Fire Code,” 2012, Chapter 6, “Building Services and Systems,” Section 605, “Electrical Equipment, Wiring and Hazards,” Subsection 605.11, “Solar Photovoltaic Power Systems,” Subsection 605.11.3, “Access and Pathways,” Subsection 605.11.3.3, “Other Than Residential Buildings,” Subsection 605.11.3.3.2, “Pathways,” Subsection 5, states the following:</a:t>
            </a:r>
          </a:p>
          <a:p>
            <a:endParaRPr lang="en-US" sz="1800" dirty="0"/>
          </a:p>
          <a:p>
            <a:r>
              <a:rPr lang="en-US" sz="1600" i="1" dirty="0"/>
              <a:t>“Shall provide not less than 4 feet (1290 mm) clear around roof access hatch with at least one not less than 4 feet (1290 mm) clear pathway to parapet or roof edge.”</a:t>
            </a:r>
          </a:p>
          <a:p>
            <a:endParaRPr lang="en-US" sz="1800" dirty="0"/>
          </a:p>
          <a:p>
            <a:endParaRPr lang="en-US" sz="1800" dirty="0"/>
          </a:p>
        </p:txBody>
      </p:sp>
    </p:spTree>
    <p:extLst>
      <p:ext uri="{BB962C8B-B14F-4D97-AF65-F5344CB8AC3E}">
        <p14:creationId xmlns:p14="http://schemas.microsoft.com/office/powerpoint/2010/main" val="1528337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r>
              <a:rPr lang="en-US" dirty="0"/>
              <a:t>E</a:t>
            </a:r>
            <a:r>
              <a:rPr lang="en-US" sz="2400" dirty="0"/>
              <a:t>mergency Personnel Access</a:t>
            </a:r>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3" name="Picture 2">
            <a:extLst>
              <a:ext uri="{FF2B5EF4-FFF2-40B4-BE49-F238E27FC236}">
                <a16:creationId xmlns:a16="http://schemas.microsoft.com/office/drawing/2014/main" id="{9FBC317E-8641-4972-AD98-2CBF43CDDAB3}"/>
              </a:ext>
            </a:extLst>
          </p:cNvPr>
          <p:cNvPicPr>
            <a:picLocks noChangeAspect="1"/>
          </p:cNvPicPr>
          <p:nvPr/>
        </p:nvPicPr>
        <p:blipFill>
          <a:blip r:embed="rId4"/>
          <a:stretch>
            <a:fillRect/>
          </a:stretch>
        </p:blipFill>
        <p:spPr>
          <a:xfrm>
            <a:off x="1409700" y="2185427"/>
            <a:ext cx="7178040" cy="2495156"/>
          </a:xfrm>
          <a:prstGeom prst="rect">
            <a:avLst/>
          </a:prstGeom>
        </p:spPr>
      </p:pic>
      <p:sp>
        <p:nvSpPr>
          <p:cNvPr id="7" name="TextBox 6">
            <a:extLst>
              <a:ext uri="{FF2B5EF4-FFF2-40B4-BE49-F238E27FC236}">
                <a16:creationId xmlns:a16="http://schemas.microsoft.com/office/drawing/2014/main" id="{2488BB4E-2D6B-407F-AB02-D4700D609BE7}"/>
              </a:ext>
            </a:extLst>
          </p:cNvPr>
          <p:cNvSpPr txBox="1"/>
          <p:nvPr/>
        </p:nvSpPr>
        <p:spPr>
          <a:xfrm>
            <a:off x="1557921" y="1369635"/>
            <a:ext cx="7040389" cy="646331"/>
          </a:xfrm>
          <a:prstGeom prst="rect">
            <a:avLst/>
          </a:prstGeom>
          <a:noFill/>
        </p:spPr>
        <p:txBody>
          <a:bodyPr wrap="square" rtlCol="0">
            <a:spAutoFit/>
          </a:bodyPr>
          <a:lstStyle/>
          <a:p>
            <a:r>
              <a:rPr lang="en-US" sz="1800" dirty="0"/>
              <a:t>Maintain a 4-foot clearance between solar panels and parapet or roof edge:</a:t>
            </a:r>
          </a:p>
        </p:txBody>
      </p:sp>
    </p:spTree>
    <p:extLst>
      <p:ext uri="{BB962C8B-B14F-4D97-AF65-F5344CB8AC3E}">
        <p14:creationId xmlns:p14="http://schemas.microsoft.com/office/powerpoint/2010/main" val="327336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r>
              <a:rPr lang="en-US" dirty="0"/>
              <a:t>Other Considerations</a:t>
            </a:r>
            <a:endParaRPr lang="en-US" sz="2400" dirty="0"/>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7" name="TextBox 6">
            <a:extLst>
              <a:ext uri="{FF2B5EF4-FFF2-40B4-BE49-F238E27FC236}">
                <a16:creationId xmlns:a16="http://schemas.microsoft.com/office/drawing/2014/main" id="{2488BB4E-2D6B-407F-AB02-D4700D609BE7}"/>
              </a:ext>
            </a:extLst>
          </p:cNvPr>
          <p:cNvSpPr txBox="1"/>
          <p:nvPr/>
        </p:nvSpPr>
        <p:spPr>
          <a:xfrm>
            <a:off x="1557921" y="1369635"/>
            <a:ext cx="7040389" cy="2308324"/>
          </a:xfrm>
          <a:prstGeom prst="rect">
            <a:avLst/>
          </a:prstGeom>
          <a:noFill/>
        </p:spPr>
        <p:txBody>
          <a:bodyPr wrap="square" rtlCol="0">
            <a:spAutoFit/>
          </a:bodyPr>
          <a:lstStyle/>
          <a:p>
            <a:r>
              <a:rPr lang="en-US" sz="1800" dirty="0"/>
              <a:t>-Building Code Requirements (IBC, IRC, IFC, etc.)</a:t>
            </a:r>
          </a:p>
          <a:p>
            <a:endParaRPr lang="en-US" sz="1800" dirty="0"/>
          </a:p>
          <a:p>
            <a:r>
              <a:rPr lang="en-US" sz="1800" dirty="0"/>
              <a:t>-Product/Manufacturer Instructions </a:t>
            </a:r>
          </a:p>
          <a:p>
            <a:endParaRPr lang="en-US" sz="1800" dirty="0"/>
          </a:p>
          <a:p>
            <a:r>
              <a:rPr lang="en-US" sz="1800" dirty="0"/>
              <a:t>-Industry Standards (NRCA, etc.)</a:t>
            </a:r>
          </a:p>
          <a:p>
            <a:endParaRPr lang="en-US" sz="1800" dirty="0"/>
          </a:p>
          <a:p>
            <a:r>
              <a:rPr lang="en-US" sz="1800" dirty="0"/>
              <a:t>Consult with a licensed design professional to ensure all requirements are complied with.</a:t>
            </a:r>
          </a:p>
        </p:txBody>
      </p:sp>
    </p:spTree>
    <p:extLst>
      <p:ext uri="{BB962C8B-B14F-4D97-AF65-F5344CB8AC3E}">
        <p14:creationId xmlns:p14="http://schemas.microsoft.com/office/powerpoint/2010/main" val="166957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509571" y="1773450"/>
            <a:ext cx="3502609" cy="91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400" dirty="0"/>
              <a:t>Thank you!</a:t>
            </a:r>
          </a:p>
        </p:txBody>
      </p:sp>
      <p:pic>
        <p:nvPicPr>
          <p:cNvPr id="5" name="Picture 4" descr="A drawing of a person&#10;&#10;Description automatically generated">
            <a:extLst>
              <a:ext uri="{FF2B5EF4-FFF2-40B4-BE49-F238E27FC236}">
                <a16:creationId xmlns:a16="http://schemas.microsoft.com/office/drawing/2014/main" id="{32C210D8-1BF0-4DE6-9646-07406E07FDFE}"/>
              </a:ext>
            </a:extLst>
          </p:cNvPr>
          <p:cNvPicPr>
            <a:picLocks noChangeAspect="1"/>
          </p:cNvPicPr>
          <p:nvPr/>
        </p:nvPicPr>
        <p:blipFill>
          <a:blip r:embed="rId4"/>
          <a:stretch>
            <a:fillRect/>
          </a:stretch>
        </p:blipFill>
        <p:spPr>
          <a:xfrm>
            <a:off x="5312435" y="2765134"/>
            <a:ext cx="3346656" cy="524032"/>
          </a:xfrm>
          <a:prstGeom prst="rect">
            <a:avLst/>
          </a:prstGeom>
        </p:spPr>
      </p:pic>
    </p:spTree>
    <p:extLst>
      <p:ext uri="{BB962C8B-B14F-4D97-AF65-F5344CB8AC3E}">
        <p14:creationId xmlns:p14="http://schemas.microsoft.com/office/powerpoint/2010/main" val="259102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Solar Panels on Low Slope Roofs</a:t>
            </a:r>
            <a:endParaRPr dirty="0"/>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14" name="TextBox 13">
            <a:extLst>
              <a:ext uri="{FF2B5EF4-FFF2-40B4-BE49-F238E27FC236}">
                <a16:creationId xmlns:a16="http://schemas.microsoft.com/office/drawing/2014/main" id="{619D751E-3BC7-4F81-8985-5AA41D1CE26E}"/>
              </a:ext>
            </a:extLst>
          </p:cNvPr>
          <p:cNvSpPr txBox="1"/>
          <p:nvPr/>
        </p:nvSpPr>
        <p:spPr>
          <a:xfrm>
            <a:off x="1557921" y="1369635"/>
            <a:ext cx="7040389" cy="2585323"/>
          </a:xfrm>
          <a:prstGeom prst="rect">
            <a:avLst/>
          </a:prstGeom>
          <a:noFill/>
        </p:spPr>
        <p:txBody>
          <a:bodyPr wrap="square" rtlCol="0">
            <a:spAutoFit/>
          </a:bodyPr>
          <a:lstStyle/>
          <a:p>
            <a:r>
              <a:rPr lang="en-US" sz="1800" dirty="0"/>
              <a:t>In retrofitting an existing low-slope roof for solar panel installation, there are several important factors to consider:</a:t>
            </a:r>
          </a:p>
          <a:p>
            <a:endParaRPr lang="en-US" sz="1800" dirty="0"/>
          </a:p>
          <a:p>
            <a:r>
              <a:rPr lang="en-US" sz="1800" dirty="0"/>
              <a:t>-Structural Load Capacity of the Roof</a:t>
            </a:r>
          </a:p>
          <a:p>
            <a:endParaRPr lang="en-US" sz="1800" dirty="0"/>
          </a:p>
          <a:p>
            <a:r>
              <a:rPr lang="en-US" sz="1800" dirty="0"/>
              <a:t>-Load Capacity of the Individual Components of the Roof Assembly</a:t>
            </a:r>
          </a:p>
          <a:p>
            <a:endParaRPr lang="en-US" sz="1800" dirty="0"/>
          </a:p>
          <a:p>
            <a:r>
              <a:rPr lang="en-US" sz="1800" dirty="0"/>
              <a:t>-Maintaining Performance Requirements of the Roof</a:t>
            </a:r>
          </a:p>
          <a:p>
            <a:endParaRPr lang="en-US" sz="1800" dirty="0"/>
          </a:p>
        </p:txBody>
      </p:sp>
    </p:spTree>
    <p:extLst>
      <p:ext uri="{BB962C8B-B14F-4D97-AF65-F5344CB8AC3E}">
        <p14:creationId xmlns:p14="http://schemas.microsoft.com/office/powerpoint/2010/main" val="1039930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dirty="0"/>
              <a:t>Structural Load Capacity of the Roof</a:t>
            </a:r>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4" name="TextBox 13">
            <a:extLst>
              <a:ext uri="{FF2B5EF4-FFF2-40B4-BE49-F238E27FC236}">
                <a16:creationId xmlns:a16="http://schemas.microsoft.com/office/drawing/2014/main" id="{619D751E-3BC7-4F81-8985-5AA41D1CE26E}"/>
              </a:ext>
            </a:extLst>
          </p:cNvPr>
          <p:cNvSpPr txBox="1"/>
          <p:nvPr/>
        </p:nvSpPr>
        <p:spPr>
          <a:xfrm>
            <a:off x="1557921" y="1369635"/>
            <a:ext cx="7040389" cy="1200329"/>
          </a:xfrm>
          <a:prstGeom prst="rect">
            <a:avLst/>
          </a:prstGeom>
          <a:noFill/>
        </p:spPr>
        <p:txBody>
          <a:bodyPr wrap="square" rtlCol="0">
            <a:spAutoFit/>
          </a:bodyPr>
          <a:lstStyle/>
          <a:p>
            <a:r>
              <a:rPr lang="en-US" sz="1800" dirty="0"/>
              <a:t>Can the existing roof structure (structural deck, primary members, secondary members, etc.) handle the weight of the solar panels?</a:t>
            </a:r>
          </a:p>
          <a:p>
            <a:endParaRPr lang="en-US" sz="1800" dirty="0"/>
          </a:p>
          <a:p>
            <a:endParaRPr lang="en-US" sz="1800" dirty="0"/>
          </a:p>
        </p:txBody>
      </p:sp>
      <p:pic>
        <p:nvPicPr>
          <p:cNvPr id="3" name="Picture 2">
            <a:extLst>
              <a:ext uri="{FF2B5EF4-FFF2-40B4-BE49-F238E27FC236}">
                <a16:creationId xmlns:a16="http://schemas.microsoft.com/office/drawing/2014/main" id="{5C0694A3-0893-44EE-AA4C-A653B2BE5F94}"/>
              </a:ext>
            </a:extLst>
          </p:cNvPr>
          <p:cNvPicPr>
            <a:picLocks noChangeAspect="1"/>
          </p:cNvPicPr>
          <p:nvPr/>
        </p:nvPicPr>
        <p:blipFill>
          <a:blip r:embed="rId4"/>
          <a:stretch>
            <a:fillRect/>
          </a:stretch>
        </p:blipFill>
        <p:spPr>
          <a:xfrm>
            <a:off x="1557921" y="2084121"/>
            <a:ext cx="6705600" cy="2797051"/>
          </a:xfrm>
          <a:prstGeom prst="rect">
            <a:avLst/>
          </a:prstGeom>
        </p:spPr>
      </p:pic>
    </p:spTree>
    <p:extLst>
      <p:ext uri="{BB962C8B-B14F-4D97-AF65-F5344CB8AC3E}">
        <p14:creationId xmlns:p14="http://schemas.microsoft.com/office/powerpoint/2010/main" val="403003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dirty="0"/>
              <a:t>Load Capacity of the Individual Components of the Roof Assembly</a:t>
            </a:r>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14" name="TextBox 13">
            <a:extLst>
              <a:ext uri="{FF2B5EF4-FFF2-40B4-BE49-F238E27FC236}">
                <a16:creationId xmlns:a16="http://schemas.microsoft.com/office/drawing/2014/main" id="{619D751E-3BC7-4F81-8985-5AA41D1CE26E}"/>
              </a:ext>
            </a:extLst>
          </p:cNvPr>
          <p:cNvSpPr txBox="1"/>
          <p:nvPr/>
        </p:nvSpPr>
        <p:spPr>
          <a:xfrm>
            <a:off x="1557921" y="1369635"/>
            <a:ext cx="7040389" cy="3693319"/>
          </a:xfrm>
          <a:prstGeom prst="rect">
            <a:avLst/>
          </a:prstGeom>
          <a:noFill/>
        </p:spPr>
        <p:txBody>
          <a:bodyPr wrap="square" rtlCol="0">
            <a:spAutoFit/>
          </a:bodyPr>
          <a:lstStyle/>
          <a:p>
            <a:r>
              <a:rPr lang="en-US" sz="1800" dirty="0"/>
              <a:t>The structure is not the only thing to consider when designing a new solar panel array on an existing roof. Also consider the effects of adding concentrated loads on the roof assembly components:</a:t>
            </a:r>
          </a:p>
          <a:p>
            <a:endParaRPr lang="en-US" sz="1800" dirty="0"/>
          </a:p>
          <a:p>
            <a:r>
              <a:rPr lang="en-US" sz="1800" dirty="0"/>
              <a:t>-Cover Board/Protection Board (Gypsum based? Cementitious based? Mineral fiber board? Others…)</a:t>
            </a:r>
          </a:p>
          <a:p>
            <a:endParaRPr lang="en-US" sz="1800" dirty="0"/>
          </a:p>
          <a:p>
            <a:r>
              <a:rPr lang="en-US" sz="1800" dirty="0"/>
              <a:t>-Rigid Insulation on Roof Deck (Consider the compressive strength values of the insulation) </a:t>
            </a:r>
          </a:p>
          <a:p>
            <a:endParaRPr lang="en-US" sz="1800" dirty="0"/>
          </a:p>
          <a:p>
            <a:r>
              <a:rPr lang="en-US" sz="1800" dirty="0"/>
              <a:t>-The Roof Membrane Itself (Can a concentrated point load damage the membrane?)</a:t>
            </a:r>
          </a:p>
          <a:p>
            <a:endParaRPr lang="en-US" sz="1800" dirty="0"/>
          </a:p>
        </p:txBody>
      </p:sp>
    </p:spTree>
    <p:extLst>
      <p:ext uri="{BB962C8B-B14F-4D97-AF65-F5344CB8AC3E}">
        <p14:creationId xmlns:p14="http://schemas.microsoft.com/office/powerpoint/2010/main" val="419360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dirty="0"/>
              <a:t>Load Capacity of the Individual Components of the Roof Assembly</a:t>
            </a:r>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14" name="TextBox 13">
            <a:extLst>
              <a:ext uri="{FF2B5EF4-FFF2-40B4-BE49-F238E27FC236}">
                <a16:creationId xmlns:a16="http://schemas.microsoft.com/office/drawing/2014/main" id="{619D751E-3BC7-4F81-8985-5AA41D1CE26E}"/>
              </a:ext>
            </a:extLst>
          </p:cNvPr>
          <p:cNvSpPr txBox="1"/>
          <p:nvPr/>
        </p:nvSpPr>
        <p:spPr>
          <a:xfrm>
            <a:off x="1557921" y="1369635"/>
            <a:ext cx="7040389" cy="4154984"/>
          </a:xfrm>
          <a:prstGeom prst="rect">
            <a:avLst/>
          </a:prstGeom>
          <a:noFill/>
        </p:spPr>
        <p:txBody>
          <a:bodyPr wrap="square" rtlCol="0">
            <a:spAutoFit/>
          </a:bodyPr>
          <a:lstStyle/>
          <a:p>
            <a:r>
              <a:rPr lang="en-US" sz="1800" dirty="0"/>
              <a:t>AIA article on solar ready design for low-slope roofs:</a:t>
            </a:r>
          </a:p>
          <a:p>
            <a:r>
              <a:rPr lang="en-US" sz="1600" dirty="0">
                <a:hlinkClick r:id="rId4"/>
              </a:rPr>
              <a:t>https://www.aia.org/articles/6198582-solar-ready-design-for-low-slope-r</a:t>
            </a:r>
            <a:endParaRPr lang="en-US" sz="1600" dirty="0"/>
          </a:p>
          <a:p>
            <a:endParaRPr lang="en-US" sz="1600" dirty="0"/>
          </a:p>
          <a:p>
            <a:r>
              <a:rPr lang="en-US" i="1" dirty="0"/>
              <a:t>“Damage is another important consideration. While ballasted solar panel mounting systems can be cost effective, they can add significant weight to the roof and may also shift and flutter during high winds and seismic activity. This movement could lead to damage of the roof membrane that is “detrimental to satisfactory long-term roof system performance,'' according to the National Roofing Contractors Association (NRCA).”</a:t>
            </a:r>
          </a:p>
          <a:p>
            <a:endParaRPr lang="en-US" i="1" dirty="0"/>
          </a:p>
          <a:p>
            <a:r>
              <a:rPr lang="en-US" i="1" dirty="0"/>
              <a:t>“Include an adhered high-compressive-strength coverboard directly beneath the roof membrane to withstand increased foot traffic, enhance system durability, and extend the life expectancy of the roof.”</a:t>
            </a:r>
          </a:p>
          <a:p>
            <a:endParaRPr lang="en-US" i="1" dirty="0"/>
          </a:p>
          <a:p>
            <a:r>
              <a:rPr lang="en-US" i="1" dirty="0"/>
              <a:t>“For a ballasted system, use high-compressive-strength insulation, a minimum of two layers, staggered and offset. These systems also should include a protection or separation sheet adhered to the membrane.”</a:t>
            </a:r>
          </a:p>
          <a:p>
            <a:endParaRPr lang="en-US" i="1" dirty="0"/>
          </a:p>
          <a:p>
            <a:endParaRPr lang="en-US" sz="1800" dirty="0"/>
          </a:p>
        </p:txBody>
      </p:sp>
    </p:spTree>
    <p:extLst>
      <p:ext uri="{BB962C8B-B14F-4D97-AF65-F5344CB8AC3E}">
        <p14:creationId xmlns:p14="http://schemas.microsoft.com/office/powerpoint/2010/main" val="121229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dirty="0"/>
              <a:t>Load Capacity of the Individual Components of the Roof Assembly</a:t>
            </a:r>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5" name="Picture 4" descr="A picture containing ground, building, stone, building material&#10;&#10;Description automatically generated">
            <a:extLst>
              <a:ext uri="{FF2B5EF4-FFF2-40B4-BE49-F238E27FC236}">
                <a16:creationId xmlns:a16="http://schemas.microsoft.com/office/drawing/2014/main" id="{AD7DC869-1285-4CFE-B3B8-8B13D7CF3E98}"/>
              </a:ext>
            </a:extLst>
          </p:cNvPr>
          <p:cNvPicPr>
            <a:picLocks noChangeAspect="1"/>
          </p:cNvPicPr>
          <p:nvPr/>
        </p:nvPicPr>
        <p:blipFill>
          <a:blip r:embed="rId4"/>
          <a:stretch>
            <a:fillRect/>
          </a:stretch>
        </p:blipFill>
        <p:spPr>
          <a:xfrm>
            <a:off x="3807460" y="1473225"/>
            <a:ext cx="4368800" cy="3276600"/>
          </a:xfrm>
          <a:prstGeom prst="rect">
            <a:avLst/>
          </a:prstGeom>
        </p:spPr>
      </p:pic>
      <p:sp>
        <p:nvSpPr>
          <p:cNvPr id="9" name="TextBox 8">
            <a:extLst>
              <a:ext uri="{FF2B5EF4-FFF2-40B4-BE49-F238E27FC236}">
                <a16:creationId xmlns:a16="http://schemas.microsoft.com/office/drawing/2014/main" id="{5076B748-0835-4887-82EA-7478509AACFC}"/>
              </a:ext>
            </a:extLst>
          </p:cNvPr>
          <p:cNvSpPr txBox="1"/>
          <p:nvPr/>
        </p:nvSpPr>
        <p:spPr>
          <a:xfrm>
            <a:off x="1557921" y="1369635"/>
            <a:ext cx="2023479" cy="2862322"/>
          </a:xfrm>
          <a:prstGeom prst="rect">
            <a:avLst/>
          </a:prstGeom>
          <a:noFill/>
        </p:spPr>
        <p:txBody>
          <a:bodyPr wrap="square" rtlCol="0">
            <a:spAutoFit/>
          </a:bodyPr>
          <a:lstStyle/>
          <a:p>
            <a:r>
              <a:rPr lang="en-US" sz="1800" dirty="0"/>
              <a:t>The weight of the panels distributed through the point load of the bearing foot is compressing the underlying components and sinking into the roof.</a:t>
            </a:r>
          </a:p>
        </p:txBody>
      </p:sp>
    </p:spTree>
    <p:extLst>
      <p:ext uri="{BB962C8B-B14F-4D97-AF65-F5344CB8AC3E}">
        <p14:creationId xmlns:p14="http://schemas.microsoft.com/office/powerpoint/2010/main" val="105228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dirty="0"/>
              <a:t>Load Capacity of the Individual Components of the Roof Assembly</a:t>
            </a:r>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9" name="TextBox 8">
            <a:extLst>
              <a:ext uri="{FF2B5EF4-FFF2-40B4-BE49-F238E27FC236}">
                <a16:creationId xmlns:a16="http://schemas.microsoft.com/office/drawing/2014/main" id="{5076B748-0835-4887-82EA-7478509AACFC}"/>
              </a:ext>
            </a:extLst>
          </p:cNvPr>
          <p:cNvSpPr txBox="1"/>
          <p:nvPr/>
        </p:nvSpPr>
        <p:spPr>
          <a:xfrm>
            <a:off x="1557921" y="1369635"/>
            <a:ext cx="2023479" cy="2862322"/>
          </a:xfrm>
          <a:prstGeom prst="rect">
            <a:avLst/>
          </a:prstGeom>
          <a:noFill/>
        </p:spPr>
        <p:txBody>
          <a:bodyPr wrap="square" rtlCol="0">
            <a:spAutoFit/>
          </a:bodyPr>
          <a:lstStyle/>
          <a:p>
            <a:r>
              <a:rPr lang="en-US" sz="1800" dirty="0"/>
              <a:t>The weight of the panels distributed through the point load of the bearing foot is compressing the underlying components and sinking into the roof.</a:t>
            </a:r>
          </a:p>
        </p:txBody>
      </p:sp>
      <p:pic>
        <p:nvPicPr>
          <p:cNvPr id="6" name="Picture 5" descr="A picture containing ground, outdoor, person&#10;&#10;Description automatically generated">
            <a:extLst>
              <a:ext uri="{FF2B5EF4-FFF2-40B4-BE49-F238E27FC236}">
                <a16:creationId xmlns:a16="http://schemas.microsoft.com/office/drawing/2014/main" id="{869B4DE5-0959-43F8-AAC4-49E367D358B5}"/>
              </a:ext>
            </a:extLst>
          </p:cNvPr>
          <p:cNvPicPr>
            <a:picLocks noChangeAspect="1"/>
          </p:cNvPicPr>
          <p:nvPr/>
        </p:nvPicPr>
        <p:blipFill>
          <a:blip r:embed="rId4"/>
          <a:stretch>
            <a:fillRect/>
          </a:stretch>
        </p:blipFill>
        <p:spPr>
          <a:xfrm>
            <a:off x="3848100" y="1369635"/>
            <a:ext cx="4541520" cy="3406140"/>
          </a:xfrm>
          <a:prstGeom prst="rect">
            <a:avLst/>
          </a:prstGeom>
        </p:spPr>
      </p:pic>
    </p:spTree>
    <p:extLst>
      <p:ext uri="{BB962C8B-B14F-4D97-AF65-F5344CB8AC3E}">
        <p14:creationId xmlns:p14="http://schemas.microsoft.com/office/powerpoint/2010/main" val="20165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832576" y="381842"/>
            <a:ext cx="7222212" cy="806700"/>
          </a:xfrm>
          <a:prstGeom prst="rect">
            <a:avLst/>
          </a:prstGeom>
        </p:spPr>
        <p:txBody>
          <a:bodyPr spcFirstLastPara="1" wrap="square" lIns="91425" tIns="91425" rIns="91425" bIns="91425" anchor="ctr" anchorCtr="0">
            <a:noAutofit/>
          </a:bodyPr>
          <a:lstStyle/>
          <a:p>
            <a:r>
              <a:rPr lang="en-US" sz="2400" dirty="0"/>
              <a:t>Maintaining Performance Requirements of the Roof</a:t>
            </a:r>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14" name="TextBox 13">
            <a:extLst>
              <a:ext uri="{FF2B5EF4-FFF2-40B4-BE49-F238E27FC236}">
                <a16:creationId xmlns:a16="http://schemas.microsoft.com/office/drawing/2014/main" id="{619D751E-3BC7-4F81-8985-5AA41D1CE26E}"/>
              </a:ext>
            </a:extLst>
          </p:cNvPr>
          <p:cNvSpPr txBox="1"/>
          <p:nvPr/>
        </p:nvSpPr>
        <p:spPr>
          <a:xfrm>
            <a:off x="1557921" y="1369635"/>
            <a:ext cx="7040389" cy="2308324"/>
          </a:xfrm>
          <a:prstGeom prst="rect">
            <a:avLst/>
          </a:prstGeom>
          <a:noFill/>
        </p:spPr>
        <p:txBody>
          <a:bodyPr wrap="square" rtlCol="0">
            <a:spAutoFit/>
          </a:bodyPr>
          <a:lstStyle/>
          <a:p>
            <a:r>
              <a:rPr lang="en-US" sz="1800" dirty="0"/>
              <a:t>Other requirements:</a:t>
            </a:r>
          </a:p>
          <a:p>
            <a:endParaRPr lang="en-US" sz="1800" dirty="0"/>
          </a:p>
          <a:p>
            <a:r>
              <a:rPr lang="en-US" sz="1800" dirty="0"/>
              <a:t>-Fall protection for maintenance personnel (roof guards needed?)</a:t>
            </a:r>
          </a:p>
          <a:p>
            <a:endParaRPr lang="en-US" sz="1800" dirty="0"/>
          </a:p>
          <a:p>
            <a:r>
              <a:rPr lang="en-US" sz="1800" dirty="0"/>
              <a:t>-Maintain the slope of the roof for drainage</a:t>
            </a:r>
          </a:p>
          <a:p>
            <a:endParaRPr lang="en-US" sz="1800" dirty="0"/>
          </a:p>
          <a:p>
            <a:r>
              <a:rPr lang="en-US" sz="1800" dirty="0"/>
              <a:t>-Maintain emergency personnel access (fire department access)</a:t>
            </a:r>
          </a:p>
          <a:p>
            <a:endParaRPr lang="en-US" sz="1800" dirty="0"/>
          </a:p>
        </p:txBody>
      </p:sp>
    </p:spTree>
    <p:extLst>
      <p:ext uri="{BB962C8B-B14F-4D97-AF65-F5344CB8AC3E}">
        <p14:creationId xmlns:p14="http://schemas.microsoft.com/office/powerpoint/2010/main" val="124956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dirty="0"/>
              <a:t>Fall Protection from Roof</a:t>
            </a:r>
          </a:p>
        </p:txBody>
      </p:sp>
      <p:sp>
        <p:nvSpPr>
          <p:cNvPr id="100" name="Google Shape;100;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4" name="TextBox 13">
            <a:extLst>
              <a:ext uri="{FF2B5EF4-FFF2-40B4-BE49-F238E27FC236}">
                <a16:creationId xmlns:a16="http://schemas.microsoft.com/office/drawing/2014/main" id="{619D751E-3BC7-4F81-8985-5AA41D1CE26E}"/>
              </a:ext>
            </a:extLst>
          </p:cNvPr>
          <p:cNvSpPr txBox="1"/>
          <p:nvPr/>
        </p:nvSpPr>
        <p:spPr>
          <a:xfrm>
            <a:off x="1557921" y="1369635"/>
            <a:ext cx="7040389" cy="3970318"/>
          </a:xfrm>
          <a:prstGeom prst="rect">
            <a:avLst/>
          </a:prstGeom>
          <a:noFill/>
        </p:spPr>
        <p:txBody>
          <a:bodyPr wrap="square" rtlCol="0">
            <a:spAutoFit/>
          </a:bodyPr>
          <a:lstStyle/>
          <a:p>
            <a:r>
              <a:rPr lang="en-US" sz="1800" dirty="0"/>
              <a:t>International Code Council (ICC). “International Building Code,” 2012, Chapter 10, “Means of Egress,” Section 1013, “Guards,” Subsection 1013.6, “Mechanical Equipment,” states the following:</a:t>
            </a:r>
          </a:p>
          <a:p>
            <a:endParaRPr lang="en-US" sz="1800" dirty="0"/>
          </a:p>
          <a:p>
            <a:r>
              <a:rPr lang="en-US" sz="1600" i="1" dirty="0"/>
              <a:t>“Guards shall be provided where appliances, equipment, fans, roof hatch openings or </a:t>
            </a:r>
            <a:r>
              <a:rPr lang="en-US" sz="1600" b="1" i="1" dirty="0"/>
              <a:t>other components that require service </a:t>
            </a:r>
            <a:r>
              <a:rPr lang="en-US" sz="1600" i="1" dirty="0"/>
              <a:t>are located within 10 feet (3048 mm) of a roof edge or open side of a walking surface and such edge or open side is located more than 30 inches (762 mm) above the floor, roof or grade below.”</a:t>
            </a:r>
          </a:p>
          <a:p>
            <a:endParaRPr lang="en-US" sz="1600" i="1" dirty="0"/>
          </a:p>
          <a:p>
            <a:r>
              <a:rPr lang="en-US" sz="1600" dirty="0"/>
              <a:t>Solar panels are recommended to be cleaned every 6-months or so, and those personnel require fall protection if the solar panels are within 10-feet of the roof edge.</a:t>
            </a:r>
          </a:p>
          <a:p>
            <a:endParaRPr lang="en-US" sz="1800" dirty="0"/>
          </a:p>
          <a:p>
            <a:endParaRPr lang="en-US" sz="1800" dirty="0"/>
          </a:p>
        </p:txBody>
      </p:sp>
    </p:spTree>
    <p:extLst>
      <p:ext uri="{BB962C8B-B14F-4D97-AF65-F5344CB8AC3E}">
        <p14:creationId xmlns:p14="http://schemas.microsoft.com/office/powerpoint/2010/main" val="603372534"/>
      </p:ext>
    </p:extLst>
  </p:cSld>
  <p:clrMapOvr>
    <a:masterClrMapping/>
  </p:clrMapOvr>
</p:sld>
</file>

<file path=ppt/theme/theme1.xml><?xml version="1.0" encoding="utf-8"?>
<a:theme xmlns:a="http://schemas.openxmlformats.org/drawingml/2006/main" name="Bass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TotalTime>
  <Words>866</Words>
  <Application>Microsoft Office PowerPoint</Application>
  <PresentationFormat>On-screen Show (16:9)</PresentationFormat>
  <Paragraphs>78</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Barlow</vt:lpstr>
      <vt:lpstr>Basset template</vt:lpstr>
      <vt:lpstr>Architectural Considerations for Solar Panel Retrofitting on Low-Slope Roof Systems</vt:lpstr>
      <vt:lpstr>Solar Panels on Low Slope Roofs</vt:lpstr>
      <vt:lpstr>Structural Load Capacity of the Roof</vt:lpstr>
      <vt:lpstr>Load Capacity of the Individual Components of the Roof Assembly</vt:lpstr>
      <vt:lpstr>Load Capacity of the Individual Components of the Roof Assembly</vt:lpstr>
      <vt:lpstr>Load Capacity of the Individual Components of the Roof Assembly</vt:lpstr>
      <vt:lpstr>Load Capacity of the Individual Components of the Roof Assembly</vt:lpstr>
      <vt:lpstr>Maintaining Performance Requirements of the Roof</vt:lpstr>
      <vt:lpstr>Fall Protection from Roof</vt:lpstr>
      <vt:lpstr>Fall Protection from Roof</vt:lpstr>
      <vt:lpstr>Roof Slope for Drainage</vt:lpstr>
      <vt:lpstr>Emergency Personnel Access</vt:lpstr>
      <vt:lpstr>Emergency Personnel Access</vt:lpstr>
      <vt:lpstr>Other Considerations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Got Here: Understanding the History of Building Codes</dc:title>
  <dc:creator>Michael Fiebig</dc:creator>
  <cp:lastModifiedBy>Michael Fiebig</cp:lastModifiedBy>
  <cp:revision>171</cp:revision>
  <dcterms:created xsi:type="dcterms:W3CDTF">2020-07-23T22:28:39Z</dcterms:created>
  <dcterms:modified xsi:type="dcterms:W3CDTF">2021-06-09T17:28:53Z</dcterms:modified>
</cp:coreProperties>
</file>